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5720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569"/>
    <a:srgbClr val="CC2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03" d="100"/>
          <a:sy n="103" d="100"/>
        </p:scale>
        <p:origin x="351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33586-0037-4673-BBCA-4AD888C7ED90}" type="datetimeFigureOut">
              <a:rPr lang="en-US" smtClean="0"/>
              <a:t>3/25/2026</a:t>
            </a:fld>
            <a:endParaRPr lang="en-US"/>
          </a:p>
        </p:txBody>
      </p:sp>
      <p:sp>
        <p:nvSpPr>
          <p:cNvPr id="4" name="Slide Image Placeholder 3"/>
          <p:cNvSpPr>
            <a:spLocks noGrp="1" noRot="1" noChangeAspect="1"/>
          </p:cNvSpPr>
          <p:nvPr>
            <p:ph type="sldImg" idx="2"/>
          </p:nvPr>
        </p:nvSpPr>
        <p:spPr>
          <a:xfrm>
            <a:off x="2327275" y="1143000"/>
            <a:ext cx="2203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209EE-2ADB-4FD5-8ADA-1F029F6F8DA9}" type="slidenum">
              <a:rPr lang="en-US" smtClean="0"/>
              <a:t>‹#›</a:t>
            </a:fld>
            <a:endParaRPr lang="en-US"/>
          </a:p>
        </p:txBody>
      </p:sp>
    </p:spTree>
    <p:extLst>
      <p:ext uri="{BB962C8B-B14F-4D97-AF65-F5344CB8AC3E}">
        <p14:creationId xmlns:p14="http://schemas.microsoft.com/office/powerpoint/2010/main" val="16226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209EE-2ADB-4FD5-8ADA-1F029F6F8DA9}" type="slidenum">
              <a:rPr lang="en-US" smtClean="0"/>
              <a:t>1</a:t>
            </a:fld>
            <a:endParaRPr lang="en-US"/>
          </a:p>
        </p:txBody>
      </p:sp>
    </p:spTree>
    <p:extLst>
      <p:ext uri="{BB962C8B-B14F-4D97-AF65-F5344CB8AC3E}">
        <p14:creationId xmlns:p14="http://schemas.microsoft.com/office/powerpoint/2010/main" val="180180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47539"/>
            <a:ext cx="3886200" cy="2228427"/>
          </a:xfrm>
        </p:spPr>
        <p:txBody>
          <a:bodyPr anchor="b"/>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571500" y="3361902"/>
            <a:ext cx="3429000" cy="1545378"/>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408710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59129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340783"/>
            <a:ext cx="985838" cy="54243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4325" y="340783"/>
            <a:ext cx="2900363" cy="54243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40492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20109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595757"/>
            <a:ext cx="3943350" cy="2662555"/>
          </a:xfrm>
        </p:spPr>
        <p:txBody>
          <a:bodyPr anchor="b"/>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11944" y="4283500"/>
            <a:ext cx="3943350" cy="1400175"/>
          </a:xfrm>
        </p:spPr>
        <p:txBody>
          <a:bodyPr/>
          <a:lstStyle>
            <a:lvl1pPr marL="0" indent="0">
              <a:buNone/>
              <a:defRPr sz="1200">
                <a:solidFill>
                  <a:schemeClr val="tx1">
                    <a:tint val="82000"/>
                  </a:schemeClr>
                </a:solidFill>
              </a:defRPr>
            </a:lvl1pPr>
            <a:lvl2pPr marL="228600" indent="0">
              <a:buNone/>
              <a:defRPr sz="1000">
                <a:solidFill>
                  <a:schemeClr val="tx1">
                    <a:tint val="82000"/>
                  </a:schemeClr>
                </a:solidFill>
              </a:defRPr>
            </a:lvl2pPr>
            <a:lvl3pPr marL="457200" indent="0">
              <a:buNone/>
              <a:defRPr sz="900">
                <a:solidFill>
                  <a:schemeClr val="tx1">
                    <a:tint val="82000"/>
                  </a:schemeClr>
                </a:solidFill>
              </a:defRPr>
            </a:lvl3pPr>
            <a:lvl4pPr marL="685800" indent="0">
              <a:buNone/>
              <a:defRPr sz="800">
                <a:solidFill>
                  <a:schemeClr val="tx1">
                    <a:tint val="82000"/>
                  </a:schemeClr>
                </a:solidFill>
              </a:defRPr>
            </a:lvl4pPr>
            <a:lvl5pPr marL="914400" indent="0">
              <a:buNone/>
              <a:defRPr sz="800">
                <a:solidFill>
                  <a:schemeClr val="tx1">
                    <a:tint val="82000"/>
                  </a:schemeClr>
                </a:solidFill>
              </a:defRPr>
            </a:lvl5pPr>
            <a:lvl6pPr marL="1143000" indent="0">
              <a:buNone/>
              <a:defRPr sz="800">
                <a:solidFill>
                  <a:schemeClr val="tx1">
                    <a:tint val="82000"/>
                  </a:schemeClr>
                </a:solidFill>
              </a:defRPr>
            </a:lvl6pPr>
            <a:lvl7pPr marL="1371600" indent="0">
              <a:buNone/>
              <a:defRPr sz="800">
                <a:solidFill>
                  <a:schemeClr val="tx1">
                    <a:tint val="82000"/>
                  </a:schemeClr>
                </a:solidFill>
              </a:defRPr>
            </a:lvl7pPr>
            <a:lvl8pPr marL="1600200" indent="0">
              <a:buNone/>
              <a:defRPr sz="800">
                <a:solidFill>
                  <a:schemeClr val="tx1">
                    <a:tint val="82000"/>
                  </a:schemeClr>
                </a:solidFill>
              </a:defRPr>
            </a:lvl8pPr>
            <a:lvl9pPr marL="1828800" indent="0">
              <a:buNone/>
              <a:defRPr sz="8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4AFB-A4F5-9C43-B224-A1EC82EDABF1}"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29837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1457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564AFB-A4F5-9C43-B224-A1EC82EDABF1}"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84337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0" y="340785"/>
            <a:ext cx="3943350" cy="12371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14921" y="1569085"/>
            <a:ext cx="1934170"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14921" y="2338070"/>
            <a:ext cx="1934170"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14575" y="1569085"/>
            <a:ext cx="1943696"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14575" y="2338070"/>
            <a:ext cx="1943696"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564AFB-A4F5-9C43-B224-A1EC82EDABF1}"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9729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64AFB-A4F5-9C43-B224-A1EC82EDABF1}"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65193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64AFB-A4F5-9C43-B224-A1EC82EDABF1}"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59441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Content Placeholder 2"/>
          <p:cNvSpPr>
            <a:spLocks noGrp="1"/>
          </p:cNvSpPr>
          <p:nvPr>
            <p:ph idx="1"/>
          </p:nvPr>
        </p:nvSpPr>
        <p:spPr>
          <a:xfrm>
            <a:off x="1943695" y="921598"/>
            <a:ext cx="2314575" cy="454871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39554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3695" y="921598"/>
            <a:ext cx="2314575" cy="4548717"/>
          </a:xfrm>
        </p:spPr>
        <p:txBody>
          <a:bodyPr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86880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40785"/>
            <a:ext cx="3943350" cy="1237192"/>
          </a:xfrm>
          <a:prstGeom prst="rect">
            <a:avLst/>
          </a:prstGeom>
        </p:spPr>
        <p:txBody>
          <a:bodyPr vert="horz" lIns="91440" tIns="45720" rIns="91440" bIns="45720" rtlCol="0" anchor="ctr">
            <a:normAutofit/>
          </a:bodyPr>
          <a:lstStyle/>
          <a:p>
            <a:r>
              <a:rPr lang="en-US" dirty="0"/>
              <a:t>Click to edit Master title </a:t>
            </a:r>
            <a:r>
              <a:rPr lang="en-US" dirty="0" err="1"/>
              <a:t>stle</a:t>
            </a:r>
            <a:endParaRPr lang="en-US" dirty="0"/>
          </a:p>
        </p:txBody>
      </p:sp>
      <p:sp>
        <p:nvSpPr>
          <p:cNvPr id="3" name="Text Placeholder 2"/>
          <p:cNvSpPr>
            <a:spLocks noGrp="1"/>
          </p:cNvSpPr>
          <p:nvPr>
            <p:ph type="body" idx="1"/>
          </p:nvPr>
        </p:nvSpPr>
        <p:spPr>
          <a:xfrm>
            <a:off x="314325" y="1703917"/>
            <a:ext cx="3943350" cy="4061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4325" y="5932595"/>
            <a:ext cx="1028700" cy="340783"/>
          </a:xfrm>
          <a:prstGeom prst="rect">
            <a:avLst/>
          </a:prstGeom>
        </p:spPr>
        <p:txBody>
          <a:bodyPr vert="horz" lIns="91440" tIns="45720" rIns="91440" bIns="45720" rtlCol="0" anchor="ctr"/>
          <a:lstStyle>
            <a:lvl1pPr algn="l">
              <a:defRPr sz="600">
                <a:solidFill>
                  <a:schemeClr val="tx1">
                    <a:tint val="82000"/>
                  </a:schemeClr>
                </a:solidFill>
              </a:defRPr>
            </a:lvl1pPr>
          </a:lstStyle>
          <a:p>
            <a:fld id="{9B564AFB-A4F5-9C43-B224-A1EC82EDABF1}" type="datetimeFigureOut">
              <a:rPr lang="en-US" smtClean="0"/>
              <a:t>3/25/2026</a:t>
            </a:fld>
            <a:endParaRPr lang="en-US"/>
          </a:p>
        </p:txBody>
      </p:sp>
      <p:sp>
        <p:nvSpPr>
          <p:cNvPr id="5" name="Footer Placeholder 4"/>
          <p:cNvSpPr>
            <a:spLocks noGrp="1"/>
          </p:cNvSpPr>
          <p:nvPr>
            <p:ph type="ftr" sz="quarter" idx="3"/>
          </p:nvPr>
        </p:nvSpPr>
        <p:spPr>
          <a:xfrm>
            <a:off x="1514475" y="5932595"/>
            <a:ext cx="1543050" cy="340783"/>
          </a:xfrm>
          <a:prstGeom prst="rect">
            <a:avLst/>
          </a:prstGeom>
        </p:spPr>
        <p:txBody>
          <a:bodyPr vert="horz" lIns="91440" tIns="45720" rIns="91440" bIns="45720" rtlCol="0" anchor="ctr"/>
          <a:lstStyle>
            <a:lvl1pPr algn="ctr">
              <a:defRPr sz="6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228975" y="5932595"/>
            <a:ext cx="1028700" cy="340783"/>
          </a:xfrm>
          <a:prstGeom prst="rect">
            <a:avLst/>
          </a:prstGeom>
        </p:spPr>
        <p:txBody>
          <a:bodyPr vert="horz" lIns="91440" tIns="45720" rIns="91440" bIns="45720" rtlCol="0" anchor="ctr"/>
          <a:lstStyle>
            <a:lvl1pPr algn="r">
              <a:defRPr sz="600">
                <a:solidFill>
                  <a:schemeClr val="tx1">
                    <a:tint val="82000"/>
                  </a:schemeClr>
                </a:solidFill>
              </a:defRPr>
            </a:lvl1pPr>
          </a:lstStyle>
          <a:p>
            <a:fld id="{362CF9F5-AA9C-0340-845F-EC40160E4B4E}" type="slidenum">
              <a:rPr lang="en-US" smtClean="0"/>
              <a:t>‹#›</a:t>
            </a:fld>
            <a:endParaRPr lang="en-US"/>
          </a:p>
        </p:txBody>
      </p:sp>
      <p:grpSp>
        <p:nvGrpSpPr>
          <p:cNvPr id="9" name="Group 8">
            <a:extLst>
              <a:ext uri="{FF2B5EF4-FFF2-40B4-BE49-F238E27FC236}">
                <a16:creationId xmlns:a16="http://schemas.microsoft.com/office/drawing/2014/main" id="{987B8399-E8BE-A421-4FBA-B93F8ABADEF4}"/>
              </a:ext>
            </a:extLst>
          </p:cNvPr>
          <p:cNvGrpSpPr/>
          <p:nvPr userDrawn="1"/>
        </p:nvGrpSpPr>
        <p:grpSpPr>
          <a:xfrm>
            <a:off x="0" y="1"/>
            <a:ext cx="4572000" cy="1054099"/>
            <a:chOff x="0" y="1"/>
            <a:chExt cx="4572000" cy="1054099"/>
          </a:xfrm>
        </p:grpSpPr>
        <p:pic>
          <p:nvPicPr>
            <p:cNvPr id="8" name="Picture 7">
              <a:extLst>
                <a:ext uri="{FF2B5EF4-FFF2-40B4-BE49-F238E27FC236}">
                  <a16:creationId xmlns:a16="http://schemas.microsoft.com/office/drawing/2014/main" id="{C5FE3950-FA9C-CF0E-3EDE-A4AF23A96266}"/>
                </a:ext>
              </a:extLst>
            </p:cNvPr>
            <p:cNvPicPr>
              <a:picLocks noChangeAspect="1"/>
            </p:cNvPicPr>
            <p:nvPr userDrawn="1"/>
          </p:nvPicPr>
          <p:blipFill>
            <a:blip r:embed="rId13"/>
            <a:srcRect b="83531"/>
            <a:stretch/>
          </p:blipFill>
          <p:spPr>
            <a:xfrm>
              <a:off x="0" y="1"/>
              <a:ext cx="4572000" cy="1054099"/>
            </a:xfrm>
            <a:prstGeom prst="rect">
              <a:avLst/>
            </a:prstGeom>
          </p:spPr>
        </p:pic>
        <p:sp>
          <p:nvSpPr>
            <p:cNvPr id="7" name="Rectangle 6">
              <a:extLst>
                <a:ext uri="{FF2B5EF4-FFF2-40B4-BE49-F238E27FC236}">
                  <a16:creationId xmlns:a16="http://schemas.microsoft.com/office/drawing/2014/main" id="{F8D81EEF-99A5-0ABB-D814-FE919509085B}"/>
                </a:ext>
              </a:extLst>
            </p:cNvPr>
            <p:cNvSpPr/>
            <p:nvPr userDrawn="1"/>
          </p:nvSpPr>
          <p:spPr>
            <a:xfrm>
              <a:off x="3522133" y="173355"/>
              <a:ext cx="914400" cy="16743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636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ogo of a bear&#10;&#10;Description automatically generated">
            <a:extLst>
              <a:ext uri="{FF2B5EF4-FFF2-40B4-BE49-F238E27FC236}">
                <a16:creationId xmlns:a16="http://schemas.microsoft.com/office/drawing/2014/main" id="{72809DBF-C353-1E08-7EC2-6472E8AA4CB1}"/>
              </a:ext>
            </a:extLst>
          </p:cNvPr>
          <p:cNvPicPr>
            <a:picLocks noChangeAspect="1"/>
          </p:cNvPicPr>
          <p:nvPr/>
        </p:nvPicPr>
        <p:blipFill>
          <a:blip r:embed="rId3"/>
          <a:stretch>
            <a:fillRect/>
          </a:stretch>
        </p:blipFill>
        <p:spPr>
          <a:xfrm>
            <a:off x="3263900" y="4871258"/>
            <a:ext cx="1308100" cy="685698"/>
          </a:xfrm>
          <a:prstGeom prst="rect">
            <a:avLst/>
          </a:prstGeom>
        </p:spPr>
      </p:pic>
      <p:sp>
        <p:nvSpPr>
          <p:cNvPr id="6" name="TextBox 5">
            <a:extLst>
              <a:ext uri="{FF2B5EF4-FFF2-40B4-BE49-F238E27FC236}">
                <a16:creationId xmlns:a16="http://schemas.microsoft.com/office/drawing/2014/main" id="{D41030C6-4EDC-BF13-1BEF-D8CBC3FAFB7B}"/>
              </a:ext>
            </a:extLst>
          </p:cNvPr>
          <p:cNvSpPr txBox="1"/>
          <p:nvPr/>
        </p:nvSpPr>
        <p:spPr>
          <a:xfrm>
            <a:off x="157301" y="58603"/>
            <a:ext cx="2421164" cy="646331"/>
          </a:xfrm>
          <a:prstGeom prst="rect">
            <a:avLst/>
          </a:prstGeom>
          <a:noFill/>
        </p:spPr>
        <p:txBody>
          <a:bodyPr wrap="square" rtlCol="0">
            <a:spAutoFit/>
          </a:bodyPr>
          <a:lstStyle/>
          <a:p>
            <a:r>
              <a:rPr lang="en-US" sz="1800" b="1" dirty="0">
                <a:solidFill>
                  <a:schemeClr val="bg1"/>
                </a:solidFill>
                <a:effectLst/>
                <a:latin typeface="Aptos" panose="020B0004020202020204" pitchFamily="34" charset="0"/>
                <a:ea typeface="Aptos" panose="020B0004020202020204" pitchFamily="34" charset="0"/>
                <a:cs typeface="Aptos" panose="020B0004020202020204" pitchFamily="34" charset="0"/>
              </a:rPr>
              <a:t>Skin Team</a:t>
            </a:r>
            <a:r>
              <a:rPr lang="en-US" b="1" dirty="0">
                <a:solidFill>
                  <a:schemeClr val="bg1"/>
                </a:solidFill>
                <a:latin typeface="Aptos" panose="020B0004020202020204" pitchFamily="34" charset="0"/>
                <a:ea typeface="Aptos" panose="020B0004020202020204" pitchFamily="34" charset="0"/>
                <a:cs typeface="Aptos" panose="020B0004020202020204" pitchFamily="34" charset="0"/>
              </a:rPr>
              <a:t> Introduction Course</a:t>
            </a:r>
            <a:endParaRPr lang="en-US" sz="1600" b="1" dirty="0">
              <a:solidFill>
                <a:schemeClr val="bg1"/>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86B9B0C9-8368-1100-7433-E065600CE545}"/>
              </a:ext>
            </a:extLst>
          </p:cNvPr>
          <p:cNvSpPr txBox="1"/>
          <p:nvPr/>
        </p:nvSpPr>
        <p:spPr>
          <a:xfrm>
            <a:off x="2001497" y="1835466"/>
            <a:ext cx="2524805" cy="600164"/>
          </a:xfrm>
          <a:prstGeom prst="rect">
            <a:avLst/>
          </a:prstGeom>
          <a:noFill/>
        </p:spPr>
        <p:txBody>
          <a:bodyPr wrap="square" rtlCol="0">
            <a:spAutoFit/>
          </a:bodyPr>
          <a:lstStyle/>
          <a:p>
            <a:pPr marL="0" marR="0" indent="0" algn="l" defTabSz="1018824" rtl="0" eaLnBrk="1" fontAlgn="auto" latinLnBrk="0" hangingPunct="1">
              <a:spcBef>
                <a:spcPts val="0"/>
              </a:spcBef>
              <a:spcAft>
                <a:spcPts val="0"/>
              </a:spcAft>
              <a:buClrTx/>
              <a:buSzTx/>
              <a:buFontTx/>
              <a:buNone/>
              <a:tabLst/>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Target Audience: </a:t>
            </a:r>
            <a:r>
              <a:rPr lang="en-US" sz="11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Registered Nurses who are new to the Children’s National Skin Team</a:t>
            </a:r>
            <a:endParaRPr lang="en-US" sz="1100" i="0" u="none" strike="noStrike" kern="1200" baseline="0" dirty="0">
              <a:solidFill>
                <a:srgbClr val="415569"/>
              </a:solidFill>
              <a:latin typeface="Century Gothic" panose="020B0502020202020204" pitchFamily="34" charset="0"/>
            </a:endParaRPr>
          </a:p>
        </p:txBody>
      </p:sp>
      <p:sp>
        <p:nvSpPr>
          <p:cNvPr id="10" name="TextBox 9">
            <a:extLst>
              <a:ext uri="{FF2B5EF4-FFF2-40B4-BE49-F238E27FC236}">
                <a16:creationId xmlns:a16="http://schemas.microsoft.com/office/drawing/2014/main" id="{194E48A2-8F2A-11A7-30DF-E3431977E1AA}"/>
              </a:ext>
            </a:extLst>
          </p:cNvPr>
          <p:cNvSpPr txBox="1"/>
          <p:nvPr/>
        </p:nvSpPr>
        <p:spPr>
          <a:xfrm>
            <a:off x="291174" y="3385828"/>
            <a:ext cx="4127408" cy="1733808"/>
          </a:xfrm>
          <a:prstGeom prst="rect">
            <a:avLst/>
          </a:prstGeom>
          <a:noFill/>
        </p:spPr>
        <p:txBody>
          <a:bodyPr wrap="square" rtlCol="0">
            <a:spAutoFit/>
          </a:bodyPr>
          <a:lstStyle/>
          <a:p>
            <a:pPr rtl="0">
              <a:spcAft>
                <a:spcPts val="500"/>
              </a:spcAft>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Learning Objectives: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link skin pathophysiology concepts to their role in pressure injury development</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apply evidence-based strategies for the treatment of pressure injuries and wounds.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interpret pressure injury data using the </a:t>
            </a:r>
            <a:r>
              <a:rPr lang="en-US" sz="1000" dirty="0" err="1">
                <a:solidFill>
                  <a:srgbClr val="415569"/>
                </a:solidFill>
                <a:latin typeface="Century Gothic" panose="020B0502020202020204" pitchFamily="34" charset="0"/>
              </a:rPr>
              <a:t>NDNQI</a:t>
            </a:r>
            <a:r>
              <a:rPr lang="en-US" sz="1000" dirty="0">
                <a:solidFill>
                  <a:srgbClr val="415569"/>
                </a:solidFill>
                <a:latin typeface="Century Gothic" panose="020B0502020202020204" pitchFamily="34" charset="0"/>
              </a:rPr>
              <a:t> data collection framework.</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become familiar with resources at CNH that support Pressure Injury prevention. </a:t>
            </a:r>
          </a:p>
        </p:txBody>
      </p:sp>
      <p:sp>
        <p:nvSpPr>
          <p:cNvPr id="11" name="TextBox 10">
            <a:extLst>
              <a:ext uri="{FF2B5EF4-FFF2-40B4-BE49-F238E27FC236}">
                <a16:creationId xmlns:a16="http://schemas.microsoft.com/office/drawing/2014/main" id="{05442D67-D8F0-EE74-7583-FEE9FF17AE03}"/>
              </a:ext>
            </a:extLst>
          </p:cNvPr>
          <p:cNvSpPr txBox="1"/>
          <p:nvPr/>
        </p:nvSpPr>
        <p:spPr>
          <a:xfrm>
            <a:off x="291174" y="2607559"/>
            <a:ext cx="4127408" cy="630942"/>
          </a:xfrm>
          <a:prstGeom prst="rect">
            <a:avLst/>
          </a:prstGeom>
          <a:noFill/>
        </p:spPr>
        <p:txBody>
          <a:bodyPr wrap="square" rtlCol="0">
            <a:spAutoFit/>
          </a:bodyPr>
          <a:lstStyle/>
          <a:p>
            <a:pPr marL="0" marR="0" indent="0" defTabSz="1018824" rtl="0" eaLnBrk="1" fontAlgn="auto" latinLnBrk="0" hangingPunct="1">
              <a:spcBef>
                <a:spcPts val="0"/>
              </a:spcBef>
              <a:spcAft>
                <a:spcPts val="600"/>
              </a:spcAft>
              <a:buClrTx/>
              <a:buSzTx/>
              <a:buFontTx/>
              <a:buNone/>
              <a:tabLst/>
              <a:defRPr/>
            </a:pP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a:t>
            </a: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claim credit</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 text SMS code provided during your session</a:t>
            </a: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301-273-7643</a:t>
            </a:r>
          </a:p>
          <a:p>
            <a:pPr marL="0" marR="0" indent="0" defTabSz="1018824" rtl="0" eaLnBrk="1" fontAlgn="auto" latinLnBrk="0" hangingPunct="1">
              <a:spcBef>
                <a:spcPts val="0"/>
              </a:spcBef>
              <a:spcAft>
                <a:spcPts val="600"/>
              </a:spcAft>
              <a:buClrTx/>
              <a:buSzTx/>
              <a:buFontTx/>
              <a:buNone/>
              <a:tabLst/>
              <a:defRPr/>
            </a:pP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Or enter the code at ce.childrenational.org/code</a:t>
            </a:r>
            <a:endPar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16" name="Заголовок 5">
            <a:extLst>
              <a:ext uri="{FF2B5EF4-FFF2-40B4-BE49-F238E27FC236}">
                <a16:creationId xmlns:a16="http://schemas.microsoft.com/office/drawing/2014/main" id="{626DD648-2A33-2A53-A701-ABD5A1DC4459}"/>
              </a:ext>
            </a:extLst>
          </p:cNvPr>
          <p:cNvSpPr txBox="1">
            <a:spLocks/>
          </p:cNvSpPr>
          <p:nvPr/>
        </p:nvSpPr>
        <p:spPr>
          <a:xfrm>
            <a:off x="254040" y="1138372"/>
            <a:ext cx="3296934" cy="997176"/>
          </a:xfrm>
          <a:prstGeom prst="rect">
            <a:avLst/>
          </a:prstGeom>
        </p:spPr>
        <p:txBody>
          <a:bodyPr vert="horz" lIns="91440" tIns="45720" rIns="91440" bIns="45720" rtlCol="0" anchor="t">
            <a:noAutofit/>
          </a:bodyPr>
          <a:lstStyle>
            <a:lvl1pPr algn="l" defTabSz="777240" rtl="0" eaLnBrk="1" latinLnBrk="0" hangingPunct="1">
              <a:lnSpc>
                <a:spcPct val="80000"/>
              </a:lnSpc>
              <a:spcBef>
                <a:spcPct val="0"/>
              </a:spcBef>
              <a:buNone/>
              <a:defRPr lang="en-US" sz="4800" b="0" kern="1200" dirty="0">
                <a:solidFill>
                  <a:schemeClr val="bg2"/>
                </a:solidFill>
                <a:latin typeface="Sharp Sans Display No1 Semibold" pitchFamily="50" charset="0"/>
                <a:ea typeface="Sharp Sans Display No1 Semibold" pitchFamily="50" charset="0"/>
                <a:cs typeface="Sharp Sans Display No1 Semibold" pitchFamily="50" charset="0"/>
              </a:defRPr>
            </a:lvl1pPr>
          </a:lstStyle>
          <a:p>
            <a:pPr>
              <a:lnSpc>
                <a:spcPct val="100000"/>
              </a:lnSpc>
            </a:pPr>
            <a:r>
              <a:rPr lang="en-US" sz="1200" b="1" u="sng" dirty="0">
                <a:solidFill>
                  <a:schemeClr val="tx2">
                    <a:lumMod val="90000"/>
                    <a:lumOff val="10000"/>
                  </a:schemeClr>
                </a:solidFill>
                <a:latin typeface="Century Gothic" panose="020B0502020202020204" pitchFamily="34" charset="0"/>
              </a:rPr>
              <a:t>Speaker:</a:t>
            </a:r>
          </a:p>
          <a:p>
            <a:pPr>
              <a:lnSpc>
                <a:spcPct val="100000"/>
              </a:lnSpc>
            </a:pPr>
            <a:r>
              <a:rPr lang="en-US" sz="1200" b="1" dirty="0">
                <a:solidFill>
                  <a:srgbClr val="415569"/>
                </a:solidFill>
                <a:latin typeface="Century Gothic" panose="020B0502020202020204" pitchFamily="34" charset="0"/>
              </a:rPr>
              <a:t> </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Laura Welch, BSN, RN,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CWON</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 NPD-BC,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CPN</a:t>
            </a:r>
            <a:endPar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a:p>
            <a:pPr>
              <a:lnSpc>
                <a:spcPct val="100000"/>
              </a:lnSpc>
            </a:pPr>
            <a:r>
              <a:rPr lang="en-US" sz="1100" b="1" dirty="0">
                <a:solidFill>
                  <a:schemeClr val="tx2">
                    <a:lumMod val="90000"/>
                    <a:lumOff val="10000"/>
                  </a:schemeClr>
                </a:solidFill>
                <a:latin typeface="Century Gothic" panose="020B0502020202020204" pitchFamily="34" charset="0"/>
              </a:rPr>
              <a:t> </a:t>
            </a:r>
            <a:endParaRPr lang="en-US" sz="1100"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p:txBody>
      </p:sp>
      <p:sp>
        <p:nvSpPr>
          <p:cNvPr id="17" name="TextBox 16">
            <a:extLst>
              <a:ext uri="{FF2B5EF4-FFF2-40B4-BE49-F238E27FC236}">
                <a16:creationId xmlns:a16="http://schemas.microsoft.com/office/drawing/2014/main" id="{FE133FDB-56F1-7C3F-333A-6262BC9BDDB8}"/>
              </a:ext>
            </a:extLst>
          </p:cNvPr>
          <p:cNvSpPr txBox="1"/>
          <p:nvPr/>
        </p:nvSpPr>
        <p:spPr>
          <a:xfrm>
            <a:off x="65840" y="5650446"/>
            <a:ext cx="3747602" cy="707886"/>
          </a:xfrm>
          <a:prstGeom prst="rect">
            <a:avLst/>
          </a:prstGeom>
          <a:noFill/>
        </p:spPr>
        <p:txBody>
          <a:bodyPr wrap="square" rtlCol="0">
            <a:spAutoFit/>
          </a:bodyPr>
          <a:lstStyle/>
          <a:p>
            <a:pPr rtl="0">
              <a:spcAft>
                <a:spcPts val="600"/>
              </a:spcAft>
            </a:pPr>
            <a:r>
              <a:rPr lang="en-US" sz="500" b="1" dirty="0">
                <a:solidFill>
                  <a:srgbClr val="415569"/>
                </a:solidFill>
                <a:latin typeface="Century Gothic" panose="020B0502020202020204" pitchFamily="34" charset="0"/>
                <a:ea typeface="Sharp Sans Display No1 Semibold" pitchFamily="50" charset="0"/>
                <a:cs typeface="Sharp Sans Display No1 Semibold" pitchFamily="50" charset="0"/>
              </a:rPr>
              <a:t>Joint Accreditation: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In support of improving patient care, this activity has been planned and implemented by Children’s National Hospital. Children’s National Hospital is jointly accredited by the Accreditation Council for Continuing Medical Education (ACCME), the Accreditation Council for Pharmacy Education (ACPE), and the American Nurses Credentialing Center (ANCC), to provide continuing education for the healthcare team.  Children’s National Hospital Accreditation Provider#</a:t>
            </a:r>
            <a:r>
              <a:rPr lang="en-US" sz="500" dirty="0">
                <a:solidFill>
                  <a:srgbClr val="415569"/>
                </a:solidFill>
                <a:effectLst/>
                <a:latin typeface="Century Gothic" panose="020B0502020202020204" pitchFamily="34" charset="0"/>
                <a:ea typeface="Calibri" panose="020F0502020204030204" pitchFamily="34" charset="0"/>
                <a:cs typeface="Times New Roman" panose="02020603050405020304" pitchFamily="18" charset="0"/>
              </a:rPr>
              <a:t> 4008362</a:t>
            </a:r>
          </a:p>
          <a:p>
            <a:pPr>
              <a:spcAft>
                <a:spcPts val="200"/>
              </a:spcAft>
            </a:pPr>
            <a:r>
              <a:rPr lang="en-US" sz="500" b="1"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ANCC Credit Designation Statement: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Children’s National Hospital designates this activity for a maximum of </a:t>
            </a:r>
            <a:r>
              <a:rPr lang="en-US" sz="500" b="1" dirty="0">
                <a:solidFill>
                  <a:srgbClr val="415569"/>
                </a:solidFill>
                <a:effectLst/>
                <a:highlight>
                  <a:srgbClr val="FFFF00"/>
                </a:highlight>
                <a:latin typeface="Century Gothic" panose="020B0502020202020204" pitchFamily="34" charset="0"/>
                <a:ea typeface="Calibri" panose="020F0502020204030204" pitchFamily="34" charset="0"/>
                <a:cs typeface="Aptos" panose="020B0004020202020204" pitchFamily="34" charset="0"/>
              </a:rPr>
              <a:t>2.0</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 L</a:t>
            </a:r>
            <a:r>
              <a:rPr lang="en-US" sz="500" dirty="0">
                <a:solidFill>
                  <a:srgbClr val="415569"/>
                </a:solidFill>
                <a:latin typeface="Century Gothic" panose="020B0502020202020204" pitchFamily="34" charset="0"/>
                <a:ea typeface="Calibri" panose="020F0502020204030204" pitchFamily="34" charset="0"/>
                <a:cs typeface="Aptos" panose="020B0004020202020204" pitchFamily="34" charset="0"/>
              </a:rPr>
              <a:t>ive</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 ANCC contact hours. </a:t>
            </a:r>
          </a:p>
        </p:txBody>
      </p:sp>
      <p:pic>
        <p:nvPicPr>
          <p:cNvPr id="18" name="Picture 2">
            <a:extLst>
              <a:ext uri="{FF2B5EF4-FFF2-40B4-BE49-F238E27FC236}">
                <a16:creationId xmlns:a16="http://schemas.microsoft.com/office/drawing/2014/main" id="{74232733-9D37-C7E6-25C3-E26AB1241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356" y="5861327"/>
            <a:ext cx="589448" cy="4059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A48671D-D742-27DC-F60B-E748826A6BCD}"/>
              </a:ext>
            </a:extLst>
          </p:cNvPr>
          <p:cNvSpPr txBox="1"/>
          <p:nvPr/>
        </p:nvSpPr>
        <p:spPr>
          <a:xfrm>
            <a:off x="296393" y="1835466"/>
            <a:ext cx="1989607" cy="600164"/>
          </a:xfrm>
          <a:prstGeom prst="rect">
            <a:avLst/>
          </a:prstGeom>
          <a:noFill/>
        </p:spPr>
        <p:txBody>
          <a:bodyPr wrap="square">
            <a:spAutoFit/>
          </a:bodyPr>
          <a:lstStyle/>
          <a:p>
            <a:pPr marL="0" marR="0" indent="0" defTabSz="1018824" rtl="0" eaLnBrk="1" fontAlgn="auto" latinLnBrk="0" hangingPunct="1">
              <a:spcBef>
                <a:spcPts val="0"/>
              </a:spcBef>
              <a:spcAft>
                <a:spcPts val="0"/>
              </a:spcAft>
              <a:buClrTx/>
              <a:buSzTx/>
              <a:buFontTx/>
              <a:buNone/>
              <a:tabLst/>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April 8, 2026</a:t>
            </a:r>
          </a:p>
          <a:p>
            <a:pPr defTabSz="1018824">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1:00 – 3:00 pm</a:t>
            </a:r>
            <a:b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br>
            <a: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Join on </a:t>
            </a:r>
            <a:r>
              <a:rPr lang="en-US" sz="1100" b="1" dirty="0">
                <a:solidFill>
                  <a:srgbClr val="415569"/>
                </a:solidFill>
                <a:latin typeface="Century Gothic" panose="020B0502020202020204" pitchFamily="34" charset="0"/>
                <a:ea typeface="Sharp Sans Display No1 Semibold" pitchFamily="50" charset="0"/>
                <a:cs typeface="Sharp Sans Display No1 Semibold" pitchFamily="50" charset="0"/>
              </a:rPr>
              <a:t>Teams</a:t>
            </a:r>
            <a:endPar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20" name="Rectangle 19">
            <a:extLst>
              <a:ext uri="{FF2B5EF4-FFF2-40B4-BE49-F238E27FC236}">
                <a16:creationId xmlns:a16="http://schemas.microsoft.com/office/drawing/2014/main" id="{61725D03-A5C7-17E7-3829-9EC8BC977330}"/>
              </a:ext>
            </a:extLst>
          </p:cNvPr>
          <p:cNvSpPr/>
          <p:nvPr/>
        </p:nvSpPr>
        <p:spPr>
          <a:xfrm>
            <a:off x="0" y="5470546"/>
            <a:ext cx="4572000" cy="9286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blue shirt&#10;&#10;Description automatically generated">
            <a:extLst>
              <a:ext uri="{FF2B5EF4-FFF2-40B4-BE49-F238E27FC236}">
                <a16:creationId xmlns:a16="http://schemas.microsoft.com/office/drawing/2014/main" id="{30A6B115-2CCE-1D76-4421-1C64F3BE883B}"/>
              </a:ext>
            </a:extLst>
          </p:cNvPr>
          <p:cNvPicPr>
            <a:picLocks noChangeAspect="1"/>
          </p:cNvPicPr>
          <p:nvPr/>
        </p:nvPicPr>
        <p:blipFill>
          <a:blip r:embed="rId5"/>
          <a:stretch>
            <a:fillRect/>
          </a:stretch>
        </p:blipFill>
        <p:spPr>
          <a:xfrm>
            <a:off x="3615998" y="655235"/>
            <a:ext cx="701962" cy="869733"/>
          </a:xfrm>
          <a:prstGeom prst="ellipse">
            <a:avLst/>
          </a:prstGeom>
          <a:ln w="19050" cap="rnd">
            <a:solidFill>
              <a:srgbClr val="333333"/>
            </a:solidFill>
          </a:ln>
          <a:effectLst/>
        </p:spPr>
      </p:pic>
    </p:spTree>
    <p:extLst>
      <p:ext uri="{BB962C8B-B14F-4D97-AF65-F5344CB8AC3E}">
        <p14:creationId xmlns:p14="http://schemas.microsoft.com/office/powerpoint/2010/main" val="2970943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1459</TotalTime>
  <Words>223</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Suffredini, Christine</dc:creator>
  <cp:lastModifiedBy>Welch, Laura</cp:lastModifiedBy>
  <cp:revision>25</cp:revision>
  <dcterms:created xsi:type="dcterms:W3CDTF">2024-06-12T15:35:21Z</dcterms:created>
  <dcterms:modified xsi:type="dcterms:W3CDTF">2026-03-25T16:20:03Z</dcterms:modified>
</cp:coreProperties>
</file>