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CFBD71-15EC-4266-A210-86C8C6FA9D07}" v="5" dt="2025-12-24T15:52:59.6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51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Tamara" userId="62c1e7e3-b339-42f6-b9f4-db4bb09fb8d9" providerId="ADAL" clId="{A750FD27-5642-4162-AAF4-3569E56100F5}"/>
    <pc:docChg chg="custSel modSld">
      <pc:chgData name="John, Tamara" userId="62c1e7e3-b339-42f6-b9f4-db4bb09fb8d9" providerId="ADAL" clId="{A750FD27-5642-4162-AAF4-3569E56100F5}" dt="2025-12-24T15:53:07.743" v="73" actId="14100"/>
      <pc:docMkLst>
        <pc:docMk/>
      </pc:docMkLst>
      <pc:sldChg chg="modSp mod">
        <pc:chgData name="John, Tamara" userId="62c1e7e3-b339-42f6-b9f4-db4bb09fb8d9" providerId="ADAL" clId="{A750FD27-5642-4162-AAF4-3569E56100F5}" dt="2025-12-24T15:53:07.743" v="73" actId="14100"/>
        <pc:sldMkLst>
          <pc:docMk/>
          <pc:sldMk cId="2970943442" sldId="256"/>
        </pc:sldMkLst>
        <pc:spChg chg="mod">
          <ac:chgData name="John, Tamara" userId="62c1e7e3-b339-42f6-b9f4-db4bb09fb8d9" providerId="ADAL" clId="{A750FD27-5642-4162-AAF4-3569E56100F5}" dt="2025-12-24T15:51:29.172" v="61" actId="20577"/>
          <ac:spMkLst>
            <pc:docMk/>
            <pc:sldMk cId="2970943442" sldId="256"/>
            <ac:spMk id="5" creationId="{186C4D54-90CF-FD0F-EB54-42974050EB94}"/>
          </ac:spMkLst>
        </pc:spChg>
        <pc:spChg chg="mod">
          <ac:chgData name="John, Tamara" userId="62c1e7e3-b339-42f6-b9f4-db4bb09fb8d9" providerId="ADAL" clId="{A750FD27-5642-4162-AAF4-3569E56100F5}" dt="2025-12-24T15:53:07.743" v="73" actId="14100"/>
          <ac:spMkLst>
            <pc:docMk/>
            <pc:sldMk cId="2970943442" sldId="256"/>
            <ac:spMk id="10" creationId="{194E48A2-8F2A-11A7-30DF-E3431977E1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564AFB-A4F5-9C43-B224-A1EC82EDABF1}"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64AFB-A4F5-9C43-B224-A1EC82EDABF1}"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a:t>Click to edit Master title </a:t>
            </a:r>
            <a:r>
              <a:rPr lang="en-US" err="1"/>
              <a:t>stle</a:t>
            </a:r>
            <a:endParaRPr lang="en-US"/>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12/24/2025</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117475" y="426032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0" y="-43349"/>
            <a:ext cx="4572000" cy="1292662"/>
          </a:xfrm>
          <a:prstGeom prst="rect">
            <a:avLst/>
          </a:prstGeom>
          <a:noFill/>
        </p:spPr>
        <p:txBody>
          <a:bodyPr wrap="square" rtlCol="0">
            <a:spAutoFit/>
          </a:bodyPr>
          <a:lstStyle/>
          <a:p>
            <a:r>
              <a:rPr lang="en-US" b="1" dirty="0">
                <a:solidFill>
                  <a:schemeClr val="bg1"/>
                </a:solidFill>
                <a:latin typeface="Century Gothic" panose="020B0502020202020204" pitchFamily="34" charset="0"/>
              </a:rPr>
              <a:t>Goldberg Center</a:t>
            </a:r>
          </a:p>
          <a:p>
            <a:r>
              <a:rPr lang="en-US" b="1" dirty="0">
                <a:solidFill>
                  <a:schemeClr val="bg1"/>
                </a:solidFill>
                <a:latin typeface="Century Gothic" panose="020B0502020202020204" pitchFamily="34" charset="0"/>
              </a:rPr>
              <a:t>Lean Transformation</a:t>
            </a:r>
          </a:p>
          <a:p>
            <a:r>
              <a:rPr lang="en-US" b="1" dirty="0">
                <a:solidFill>
                  <a:schemeClr val="bg1"/>
                </a:solidFill>
                <a:latin typeface="Century Gothic" panose="020B0502020202020204" pitchFamily="34" charset="0"/>
              </a:rPr>
              <a:t>Teachable Course</a:t>
            </a:r>
          </a:p>
          <a:p>
            <a:endParaRPr lang="en-US" sz="1200" b="1" dirty="0">
              <a:solidFill>
                <a:schemeClr val="bg1"/>
              </a:solidFill>
              <a:latin typeface="Century Gothic" panose="020B0502020202020204" pitchFamily="34" charset="0"/>
            </a:endParaRPr>
          </a:p>
          <a:p>
            <a:endParaRPr lang="en-US" altLang="en-US" sz="1200" dirty="0">
              <a:solidFill>
                <a:srgbClr val="000000"/>
              </a:solidFill>
              <a:latin typeface="Aptos" panose="020B0004020202020204" pitchFamily="34" charset="0"/>
            </a:endParaRPr>
          </a:p>
        </p:txBody>
      </p:sp>
      <p:sp>
        <p:nvSpPr>
          <p:cNvPr id="8" name="TextBox 7">
            <a:extLst>
              <a:ext uri="{FF2B5EF4-FFF2-40B4-BE49-F238E27FC236}">
                <a16:creationId xmlns:a16="http://schemas.microsoft.com/office/drawing/2014/main" id="{86B9B0C9-8368-1100-7433-E065600CE545}"/>
              </a:ext>
            </a:extLst>
          </p:cNvPr>
          <p:cNvSpPr txBox="1"/>
          <p:nvPr/>
        </p:nvSpPr>
        <p:spPr>
          <a:xfrm>
            <a:off x="2226607" y="1659420"/>
            <a:ext cx="2110443" cy="707886"/>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p>
          <a:p>
            <a:pPr marL="0" marR="0" indent="0" algn="l" defTabSz="1018824" rtl="0" eaLnBrk="1" fontAlgn="auto" latinLnBrk="0" hangingPunct="1">
              <a:spcBef>
                <a:spcPts val="0"/>
              </a:spcBef>
              <a:spcAft>
                <a:spcPts val="0"/>
              </a:spcAft>
              <a:buClrTx/>
              <a:buSzTx/>
              <a:buFontTx/>
              <a:buNone/>
              <a:tabLst/>
              <a:defRPr/>
            </a:pPr>
            <a:r>
              <a:rPr lang="en-US" sz="1000" dirty="0">
                <a:solidFill>
                  <a:srgbClr val="2F2F2F"/>
                </a:solidFill>
                <a:latin typeface="Century Gothic" panose="020B0502020202020204" pitchFamily="34" charset="0"/>
              </a:rPr>
              <a:t>This activity is designed for nurses, nurse practitioners, physicians and psychologists</a:t>
            </a:r>
          </a:p>
        </p:txBody>
      </p:sp>
      <p:sp>
        <p:nvSpPr>
          <p:cNvPr id="10" name="TextBox 9">
            <a:extLst>
              <a:ext uri="{FF2B5EF4-FFF2-40B4-BE49-F238E27FC236}">
                <a16:creationId xmlns:a16="http://schemas.microsoft.com/office/drawing/2014/main" id="{194E48A2-8F2A-11A7-30DF-E3431977E1AA}"/>
              </a:ext>
            </a:extLst>
          </p:cNvPr>
          <p:cNvSpPr txBox="1"/>
          <p:nvPr/>
        </p:nvSpPr>
        <p:spPr>
          <a:xfrm>
            <a:off x="79843" y="2349339"/>
            <a:ext cx="4492157" cy="1441420"/>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a:buFont typeface="Arial" panose="020B0604020202020204" pitchFamily="34" charset="0"/>
              <a:buChar char="•"/>
            </a:pPr>
            <a:r>
              <a:rPr lang="en-US" sz="1050" dirty="0"/>
              <a:t>Review the importance of a structured Change Management Approach</a:t>
            </a:r>
          </a:p>
          <a:p>
            <a:pPr marL="171450" indent="-171450">
              <a:buFont typeface="Arial" panose="020B0604020202020204" pitchFamily="34" charset="0"/>
              <a:buChar char="•"/>
            </a:pPr>
            <a:r>
              <a:rPr lang="en-US" sz="1050" dirty="0"/>
              <a:t>Identify tools to leverage to effectively lead successful change</a:t>
            </a:r>
          </a:p>
          <a:p>
            <a:pPr marL="171450" indent="-171450">
              <a:buFont typeface="Arial" panose="020B0604020202020204" pitchFamily="34" charset="0"/>
              <a:buChar char="•"/>
            </a:pPr>
            <a:r>
              <a:rPr lang="en-US" sz="1050" dirty="0"/>
              <a:t>Learn how to use a force field analysis to identify forces for/against change</a:t>
            </a:r>
          </a:p>
          <a:p>
            <a:pPr marL="171450" indent="-171450">
              <a:buFont typeface="Arial" panose="020B0604020202020204" pitchFamily="34" charset="0"/>
              <a:buChar char="•"/>
            </a:pPr>
            <a:r>
              <a:rPr lang="en-US" sz="1050" dirty="0"/>
              <a:t>Understand when to use a risk assessment tool to identify and prioritize abetment actions</a:t>
            </a:r>
          </a:p>
          <a:p>
            <a:pPr marL="171450" indent="-171450">
              <a:buFont typeface="Arial" panose="020B0604020202020204" pitchFamily="34" charset="0"/>
              <a:buChar char="•"/>
            </a:pPr>
            <a:r>
              <a:rPr lang="en-US" sz="1050" dirty="0"/>
              <a:t>Learn how to facilitate a risk assessment discussion</a:t>
            </a:r>
            <a:endParaRPr lang="en-US" sz="1100" dirty="0"/>
          </a:p>
        </p:txBody>
      </p:sp>
      <p:sp>
        <p:nvSpPr>
          <p:cNvPr id="11" name="TextBox 10">
            <a:extLst>
              <a:ext uri="{FF2B5EF4-FFF2-40B4-BE49-F238E27FC236}">
                <a16:creationId xmlns:a16="http://schemas.microsoft.com/office/drawing/2014/main" id="{05442D67-D8F0-EE74-7583-FEE9FF17AE03}"/>
              </a:ext>
            </a:extLst>
          </p:cNvPr>
          <p:cNvSpPr txBox="1"/>
          <p:nvPr/>
        </p:nvSpPr>
        <p:spPr>
          <a:xfrm>
            <a:off x="1245466" y="3837155"/>
            <a:ext cx="3506644" cy="823302"/>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95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 </a:t>
            </a:r>
          </a:p>
          <a:p>
            <a:pPr marL="0" marR="0" indent="0" defTabSz="1018824" rtl="0" eaLnBrk="1" fontAlgn="auto" latinLnBrk="0" hangingPunct="1">
              <a:spcBef>
                <a:spcPts val="0"/>
              </a:spcBef>
              <a:spcAft>
                <a:spcPts val="600"/>
              </a:spcAft>
              <a:buClrTx/>
              <a:buSzTx/>
              <a:buFontTx/>
              <a:buNone/>
              <a:tabLst/>
              <a:defRPr/>
            </a:pP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ce.childrensnational.org/code</a:t>
            </a:r>
          </a:p>
          <a:p>
            <a:pPr defTabSz="1018824">
              <a:spcAft>
                <a:spcPts val="600"/>
              </a:spcAft>
              <a:defRPr/>
            </a:pPr>
            <a:r>
              <a:rPr lang="en-US" sz="900" dirty="0">
                <a:solidFill>
                  <a:srgbClr val="415569"/>
                </a:solidFill>
                <a:latin typeface="Century Gothic" panose="020B0502020202020204" pitchFamily="34" charset="0"/>
                <a:ea typeface="Sharp Sans Display No1 Semibold" pitchFamily="50" charset="0"/>
                <a:cs typeface="Sharp Sans Display No1 Semibold" pitchFamily="50" charset="0"/>
              </a:rPr>
              <a:t>You will need to complete the survey to earn credit</a:t>
            </a:r>
            <a:endParaRPr lang="en-US" sz="9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41188" y="1197377"/>
            <a:ext cx="4495871" cy="431253"/>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000" b="1" dirty="0">
                <a:solidFill>
                  <a:srgbClr val="415569"/>
                </a:solidFill>
                <a:latin typeface="Century Gothic" panose="020B0502020202020204" pitchFamily="34" charset="0"/>
              </a:rPr>
              <a:t>Speakers:</a:t>
            </a:r>
            <a:r>
              <a:rPr lang="en-US" sz="1000" b="1" dirty="0">
                <a:solidFill>
                  <a:schemeClr val="tx1"/>
                </a:solidFill>
                <a:latin typeface="Century Gothic" panose="020B0502020202020204" pitchFamily="34" charset="0"/>
              </a:rPr>
              <a:t> </a:t>
            </a:r>
            <a:r>
              <a:rPr lang="en-US" sz="1000" dirty="0">
                <a:solidFill>
                  <a:schemeClr val="tx1"/>
                </a:solidFill>
                <a:latin typeface="Century Gothic" panose="020B0502020202020204" pitchFamily="34" charset="0"/>
              </a:rPr>
              <a:t>Susan Beauchamp, and Fidel  Kandell, consultants</a:t>
            </a:r>
            <a:r>
              <a:rPr lang="en-US" sz="1050" b="1" dirty="0">
                <a:solidFill>
                  <a:srgbClr val="415569"/>
                </a:solidFill>
                <a:latin typeface="Century Gothic" panose="020B0502020202020204" pitchFamily="34" charset="0"/>
              </a:rPr>
              <a:t> </a:t>
            </a:r>
            <a:endParaRPr lang="en-US" altLang="en-US" sz="1600" dirty="0">
              <a:solidFill>
                <a:schemeClr val="tx1"/>
              </a:solidFill>
              <a:latin typeface="Arial" panose="020B0604020202020204" pitchFamily="34" charset="0"/>
            </a:endParaRPr>
          </a:p>
          <a:p>
            <a:pPr>
              <a:lnSpc>
                <a:spcPct val="100000"/>
              </a:lnSpc>
            </a:pPr>
            <a:endParaRPr lang="en-US" sz="1050" dirty="0">
              <a:solidFill>
                <a:srgbClr val="415569"/>
              </a:solidFill>
              <a:latin typeface="Century Gothic" panose="020B0502020202020204" pitchFamily="34" charset="0"/>
            </a:endParaRPr>
          </a:p>
        </p:txBody>
      </p:sp>
      <p:sp>
        <p:nvSpPr>
          <p:cNvPr id="17" name="TextBox 16">
            <a:extLst>
              <a:ext uri="{FF2B5EF4-FFF2-40B4-BE49-F238E27FC236}">
                <a16:creationId xmlns:a16="http://schemas.microsoft.com/office/drawing/2014/main" id="{FE133FDB-56F1-7C3F-333A-6262BC9BDDB8}"/>
              </a:ext>
            </a:extLst>
          </p:cNvPr>
          <p:cNvSpPr txBox="1"/>
          <p:nvPr/>
        </p:nvSpPr>
        <p:spPr>
          <a:xfrm>
            <a:off x="0" y="5000417"/>
            <a:ext cx="4337050" cy="1169551"/>
          </a:xfrm>
          <a:prstGeom prst="rect">
            <a:avLst/>
          </a:prstGeom>
          <a:noFill/>
        </p:spPr>
        <p:txBody>
          <a:bodyPr wrap="square" rtlCol="0">
            <a:spAutoFit/>
          </a:bodyPr>
          <a:lstStyle/>
          <a:p>
            <a:pPr rtl="0">
              <a:spcAft>
                <a:spcPts val="600"/>
              </a:spcAft>
            </a:pPr>
            <a:r>
              <a:rPr lang="en-US" sz="500" b="1" dirty="0">
                <a:solidFill>
                  <a:schemeClr val="tx1">
                    <a:lumMod val="50000"/>
                    <a:lumOff val="50000"/>
                  </a:schemeClr>
                </a:solidFill>
                <a:latin typeface="Century Gothic" panose="020B0502020202020204" pitchFamily="34" charset="0"/>
                <a:ea typeface="Sharp Sans Display No1 Semibold" pitchFamily="50" charset="0"/>
                <a:cs typeface="Sharp Sans Display No1 Semibold" pitchFamily="50" charset="0"/>
              </a:rPr>
              <a:t>Joint Accreditation: </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Aptos" panose="020B0004020202020204" pitchFamily="34" charset="0"/>
              </a:rPr>
              <a:t>In support of improving patient care, this activity has been planned and implemented by Children’s National Hospital.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 4008362</a:t>
            </a:r>
          </a:p>
          <a:p>
            <a:pPr algn="l"/>
            <a:r>
              <a:rPr lang="en-US" sz="500" b="1" dirty="0">
                <a:solidFill>
                  <a:schemeClr val="tx1">
                    <a:lumMod val="50000"/>
                    <a:lumOff val="50000"/>
                  </a:schemeClr>
                </a:solidFill>
                <a:latin typeface="Century Gothic" panose="020B0502020202020204" pitchFamily="34" charset="0"/>
              </a:rPr>
              <a:t>Credit Designation Statements:</a:t>
            </a:r>
          </a:p>
          <a:p>
            <a:pPr algn="l"/>
            <a:r>
              <a:rPr lang="en-US" sz="500" b="1" dirty="0">
                <a:solidFill>
                  <a:schemeClr val="tx1">
                    <a:lumMod val="50000"/>
                    <a:lumOff val="50000"/>
                  </a:schemeClr>
                </a:solidFill>
                <a:latin typeface="Century Gothic" panose="020B0502020202020204" pitchFamily="34" charset="0"/>
              </a:rPr>
              <a:t>ACCME: </a:t>
            </a:r>
            <a:r>
              <a:rPr lang="en-US" sz="500" dirty="0">
                <a:solidFill>
                  <a:schemeClr val="tx1">
                    <a:lumMod val="50000"/>
                    <a:lumOff val="50000"/>
                  </a:schemeClr>
                </a:solidFill>
                <a:latin typeface="Century Gothic" panose="020B0502020202020204" pitchFamily="34" charset="0"/>
              </a:rPr>
              <a:t>Children’s National Hospital designates this live/enduring activity for a maximum of 1.0 AMA PRA Category 1 </a:t>
            </a:r>
            <a:r>
              <a:rPr lang="en-US" sz="500" dirty="0" err="1">
                <a:solidFill>
                  <a:schemeClr val="tx1">
                    <a:lumMod val="50000"/>
                    <a:lumOff val="50000"/>
                  </a:schemeClr>
                </a:solidFill>
                <a:latin typeface="Century Gothic" panose="020B0502020202020204" pitchFamily="34" charset="0"/>
              </a:rPr>
              <a:t>CreditsTM</a:t>
            </a:r>
            <a:r>
              <a:rPr lang="en-US" sz="500" dirty="0">
                <a:solidFill>
                  <a:schemeClr val="tx1">
                    <a:lumMod val="50000"/>
                    <a:lumOff val="50000"/>
                  </a:schemeClr>
                </a:solidFill>
                <a:latin typeface="Century Gothic" panose="020B0502020202020204" pitchFamily="34" charset="0"/>
              </a:rPr>
              <a:t> for physicians. Physicians should claim only the credit commensurate with the extent of their participation in the activity.</a:t>
            </a:r>
          </a:p>
          <a:p>
            <a:pPr algn="l"/>
            <a:r>
              <a:rPr lang="en-US" sz="500" b="1" dirty="0">
                <a:solidFill>
                  <a:schemeClr val="tx1">
                    <a:lumMod val="50000"/>
                    <a:lumOff val="50000"/>
                  </a:schemeClr>
                </a:solidFill>
                <a:latin typeface="Century Gothic" panose="020B0502020202020204" pitchFamily="34" charset="0"/>
              </a:rPr>
              <a:t>ANCC: </a:t>
            </a:r>
            <a:r>
              <a:rPr lang="en-US" sz="500" dirty="0">
                <a:solidFill>
                  <a:schemeClr val="tx1">
                    <a:lumMod val="50000"/>
                    <a:lumOff val="50000"/>
                  </a:schemeClr>
                </a:solidFill>
                <a:latin typeface="Century Gothic" panose="020B0502020202020204" pitchFamily="34" charset="0"/>
              </a:rPr>
              <a:t>Children’s National Hospital designates this activity for a maximum of 1.0 LIVE ANCC contact hours.</a:t>
            </a:r>
          </a:p>
          <a:p>
            <a:pPr algn="l"/>
            <a:r>
              <a:rPr lang="en-US" sz="500" b="1" dirty="0">
                <a:solidFill>
                  <a:schemeClr val="tx1">
                    <a:lumMod val="50000"/>
                    <a:lumOff val="50000"/>
                  </a:schemeClr>
                </a:solidFill>
                <a:latin typeface="Century Gothic" panose="020B0502020202020204" pitchFamily="34" charset="0"/>
              </a:rPr>
              <a:t>Psychology: </a:t>
            </a:r>
            <a:r>
              <a:rPr lang="en-US" sz="500" dirty="0">
                <a:solidFill>
                  <a:schemeClr val="tx1">
                    <a:lumMod val="50000"/>
                    <a:lumOff val="50000"/>
                  </a:schemeClr>
                </a:solidFill>
                <a:latin typeface="Century Gothic" panose="020B0502020202020204" pitchFamily="34" charset="0"/>
              </a:rPr>
              <a:t>Continuing Education (CE) credits for psychologists are provided through the co-sponsorship of the American Psychological Association (APA) Office of Continuing Education in Psychology (CEP). The APA CEP Office maintains responsibility for the content of the programs. All confirmed participants will earn 1.0 CE credits (Instructional Level, Intermediate Learning) upon successful completion of the learning event and evaluation.</a:t>
            </a:r>
          </a:p>
          <a:p>
            <a:pPr algn="l"/>
            <a:endParaRPr lang="en-US" sz="500" dirty="0">
              <a:solidFill>
                <a:schemeClr val="tx1">
                  <a:lumMod val="50000"/>
                  <a:lumOff val="50000"/>
                </a:schemeClr>
              </a:solidFill>
              <a:latin typeface="Century Gothic" panose="020B0502020202020204" pitchFamily="34" charset="0"/>
            </a:endParaRP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1906" y="6093592"/>
            <a:ext cx="365016" cy="25138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17475" y="1823810"/>
            <a:ext cx="1989607" cy="261610"/>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1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Teachable Module</a:t>
            </a:r>
          </a:p>
        </p:txBody>
      </p:sp>
      <p:sp>
        <p:nvSpPr>
          <p:cNvPr id="20" name="Rectangle 19">
            <a:extLst>
              <a:ext uri="{FF2B5EF4-FFF2-40B4-BE49-F238E27FC236}">
                <a16:creationId xmlns:a16="http://schemas.microsoft.com/office/drawing/2014/main" id="{61725D03-A5C7-17E7-3829-9EC8BC977330}"/>
              </a:ext>
            </a:extLst>
          </p:cNvPr>
          <p:cNvSpPr/>
          <p:nvPr/>
        </p:nvSpPr>
        <p:spPr>
          <a:xfrm>
            <a:off x="0" y="489959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2BFFF6-592C-E57C-39E4-93FF36C77232}"/>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186C4D54-90CF-FD0F-EB54-42974050EB94}"/>
              </a:ext>
            </a:extLst>
          </p:cNvPr>
          <p:cNvSpPr>
            <a:spLocks noChangeArrowheads="1"/>
          </p:cNvSpPr>
          <p:nvPr/>
        </p:nvSpPr>
        <p:spPr bwMode="auto">
          <a:xfrm>
            <a:off x="-41188" y="987703"/>
            <a:ext cx="260840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b="1" dirty="0">
                <a:latin typeface="Arial" panose="020B0604020202020204" pitchFamily="34" charset="0"/>
              </a:rPr>
              <a:t>Leading Change and Managing Risk</a:t>
            </a:r>
            <a:endParaRPr kumimoji="0" lang="en-US" altLang="en-US" sz="11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7aa7917d557b6b413452c024b8f48925">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7a5016c8699bc9b322426643205c7b24"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lcf76f155ced4ddcb4097134ff3c332f xmlns="50c012c1-c61d-4120-a092-1397f2992fcf">
      <Terms xmlns="http://schemas.microsoft.com/office/infopath/2007/PartnerControls"/>
    </lcf76f155ced4ddcb4097134ff3c332f>
    <VoucherNumber xmlns="50c012c1-c61d-4120-a092-1397f2992fcf" xsi:nil="true"/>
  </documentManagement>
</p:properties>
</file>

<file path=customXml/itemProps1.xml><?xml version="1.0" encoding="utf-8"?>
<ds:datastoreItem xmlns:ds="http://schemas.openxmlformats.org/officeDocument/2006/customXml" ds:itemID="{2BEBCF5E-FD0F-4DCF-8FDF-AB455116715C}">
  <ds:schemaRefs>
    <ds:schemaRef ds:uri="http://schemas.microsoft.com/sharepoint/v3/contenttype/forms"/>
  </ds:schemaRefs>
</ds:datastoreItem>
</file>

<file path=customXml/itemProps2.xml><?xml version="1.0" encoding="utf-8"?>
<ds:datastoreItem xmlns:ds="http://schemas.openxmlformats.org/officeDocument/2006/customXml" ds:itemID="{3FEE95C8-57E0-4FD4-9516-764568579378}"/>
</file>

<file path=customXml/itemProps3.xml><?xml version="1.0" encoding="utf-8"?>
<ds:datastoreItem xmlns:ds="http://schemas.openxmlformats.org/officeDocument/2006/customXml" ds:itemID="{35BAB226-DA14-42B0-8CDB-B7B9F815A903}">
  <ds:schemaRefs>
    <ds:schemaRef ds:uri="a13b7695-0f38-483e-9132-681fac2407a6"/>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50c012c1-c61d-4120-a092-1397f2992fcf"/>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260</TotalTime>
  <Words>341</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John, Tamara</cp:lastModifiedBy>
  <cp:revision>14</cp:revision>
  <dcterms:created xsi:type="dcterms:W3CDTF">2024-06-12T15:35:21Z</dcterms:created>
  <dcterms:modified xsi:type="dcterms:W3CDTF">2025-12-24T15:53:12Z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ies>
</file>