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5720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569"/>
    <a:srgbClr val="CC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03" d="100"/>
          <a:sy n="103" d="100"/>
        </p:scale>
        <p:origin x="351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3586-0037-4673-BBCA-4AD888C7ED90}" type="datetimeFigureOut">
              <a:rPr lang="en-US" smtClean="0"/>
              <a:t>12/31/2025</a:t>
            </a:fld>
            <a:endParaRPr lang="en-US"/>
          </a:p>
        </p:txBody>
      </p:sp>
      <p:sp>
        <p:nvSpPr>
          <p:cNvPr id="4" name="Slide Image Placeholder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209EE-2ADB-4FD5-8ADA-1F029F6F8DA9}" type="slidenum">
              <a:rPr lang="en-US" smtClean="0"/>
              <a:t>‹#›</a:t>
            </a:fld>
            <a:endParaRPr lang="en-US"/>
          </a:p>
        </p:txBody>
      </p:sp>
    </p:spTree>
    <p:extLst>
      <p:ext uri="{BB962C8B-B14F-4D97-AF65-F5344CB8AC3E}">
        <p14:creationId xmlns:p14="http://schemas.microsoft.com/office/powerpoint/2010/main" val="1622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209EE-2ADB-4FD5-8ADA-1F029F6F8DA9}" type="slidenum">
              <a:rPr lang="en-US" smtClean="0"/>
              <a:t>1</a:t>
            </a:fld>
            <a:endParaRPr lang="en-US"/>
          </a:p>
        </p:txBody>
      </p:sp>
    </p:spTree>
    <p:extLst>
      <p:ext uri="{BB962C8B-B14F-4D97-AF65-F5344CB8AC3E}">
        <p14:creationId xmlns:p14="http://schemas.microsoft.com/office/powerpoint/2010/main" val="18018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4087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59129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4049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2010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tint val="82000"/>
                  </a:schemeClr>
                </a:solidFill>
              </a:defRPr>
            </a:lvl1pPr>
            <a:lvl2pPr marL="228600" indent="0">
              <a:buNone/>
              <a:defRPr sz="1000">
                <a:solidFill>
                  <a:schemeClr val="tx1">
                    <a:tint val="82000"/>
                  </a:schemeClr>
                </a:solidFill>
              </a:defRPr>
            </a:lvl2pPr>
            <a:lvl3pPr marL="457200" indent="0">
              <a:buNone/>
              <a:defRPr sz="900">
                <a:solidFill>
                  <a:schemeClr val="tx1">
                    <a:tint val="82000"/>
                  </a:schemeClr>
                </a:solidFill>
              </a:defRPr>
            </a:lvl3pPr>
            <a:lvl4pPr marL="685800" indent="0">
              <a:buNone/>
              <a:defRPr sz="800">
                <a:solidFill>
                  <a:schemeClr val="tx1">
                    <a:tint val="82000"/>
                  </a:schemeClr>
                </a:solidFill>
              </a:defRPr>
            </a:lvl4pPr>
            <a:lvl5pPr marL="914400" indent="0">
              <a:buNone/>
              <a:defRPr sz="800">
                <a:solidFill>
                  <a:schemeClr val="tx1">
                    <a:tint val="82000"/>
                  </a:schemeClr>
                </a:solidFill>
              </a:defRPr>
            </a:lvl5pPr>
            <a:lvl6pPr marL="1143000" indent="0">
              <a:buNone/>
              <a:defRPr sz="800">
                <a:solidFill>
                  <a:schemeClr val="tx1">
                    <a:tint val="82000"/>
                  </a:schemeClr>
                </a:solidFill>
              </a:defRPr>
            </a:lvl6pPr>
            <a:lvl7pPr marL="1371600" indent="0">
              <a:buNone/>
              <a:defRPr sz="800">
                <a:solidFill>
                  <a:schemeClr val="tx1">
                    <a:tint val="82000"/>
                  </a:schemeClr>
                </a:solidFill>
              </a:defRPr>
            </a:lvl7pPr>
            <a:lvl8pPr marL="1600200" indent="0">
              <a:buNone/>
              <a:defRPr sz="800">
                <a:solidFill>
                  <a:schemeClr val="tx1">
                    <a:tint val="82000"/>
                  </a:schemeClr>
                </a:solidFill>
              </a:defRPr>
            </a:lvl8pPr>
            <a:lvl9pPr marL="1828800" indent="0">
              <a:buNone/>
              <a:defRPr sz="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4AFB-A4F5-9C43-B224-A1EC82EDABF1}"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2983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4AFB-A4F5-9C43-B224-A1EC82EDABF1}"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843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0"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4AFB-A4F5-9C43-B224-A1EC82EDABF1}" type="datetimeFigureOut">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9729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4AFB-A4F5-9C43-B224-A1EC82EDABF1}" type="datetimeFigureOut">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651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4AFB-A4F5-9C43-B224-A1EC82EDABF1}" type="datetimeFigureOut">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59441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39554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8688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dirty="0"/>
              <a:t>Click to edit Master title </a:t>
            </a:r>
            <a:r>
              <a:rPr lang="en-US" dirty="0" err="1"/>
              <a:t>stle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82000"/>
                  </a:schemeClr>
                </a:solidFill>
              </a:defRPr>
            </a:lvl1pPr>
          </a:lstStyle>
          <a:p>
            <a:fld id="{9B564AFB-A4F5-9C43-B224-A1EC82EDABF1}" type="datetimeFigureOut">
              <a:rPr lang="en-US" smtClean="0"/>
              <a:t>12/31/2025</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82000"/>
                  </a:schemeClr>
                </a:solidFill>
              </a:defRPr>
            </a:lvl1pPr>
          </a:lstStyle>
          <a:p>
            <a:fld id="{362CF9F5-AA9C-0340-845F-EC40160E4B4E}" type="slidenum">
              <a:rPr lang="en-US" smtClean="0"/>
              <a:t>‹#›</a:t>
            </a:fld>
            <a:endParaRPr lang="en-US"/>
          </a:p>
        </p:txBody>
      </p:sp>
      <p:grpSp>
        <p:nvGrpSpPr>
          <p:cNvPr id="9" name="Group 8">
            <a:extLst>
              <a:ext uri="{FF2B5EF4-FFF2-40B4-BE49-F238E27FC236}">
                <a16:creationId xmlns:a16="http://schemas.microsoft.com/office/drawing/2014/main" id="{987B8399-E8BE-A421-4FBA-B93F8ABADEF4}"/>
              </a:ext>
            </a:extLst>
          </p:cNvPr>
          <p:cNvGrpSpPr/>
          <p:nvPr userDrawn="1"/>
        </p:nvGrpSpPr>
        <p:grpSpPr>
          <a:xfrm>
            <a:off x="0" y="1"/>
            <a:ext cx="4572000" cy="1054099"/>
            <a:chOff x="0" y="1"/>
            <a:chExt cx="4572000" cy="1054099"/>
          </a:xfrm>
        </p:grpSpPr>
        <p:pic>
          <p:nvPicPr>
            <p:cNvPr id="8" name="Picture 7">
              <a:extLst>
                <a:ext uri="{FF2B5EF4-FFF2-40B4-BE49-F238E27FC236}">
                  <a16:creationId xmlns:a16="http://schemas.microsoft.com/office/drawing/2014/main" id="{C5FE3950-FA9C-CF0E-3EDE-A4AF23A96266}"/>
                </a:ext>
              </a:extLst>
            </p:cNvPr>
            <p:cNvPicPr>
              <a:picLocks noChangeAspect="1"/>
            </p:cNvPicPr>
            <p:nvPr userDrawn="1"/>
          </p:nvPicPr>
          <p:blipFill>
            <a:blip r:embed="rId13"/>
            <a:srcRect b="83531"/>
            <a:stretch/>
          </p:blipFill>
          <p:spPr>
            <a:xfrm>
              <a:off x="0" y="1"/>
              <a:ext cx="4572000" cy="1054099"/>
            </a:xfrm>
            <a:prstGeom prst="rect">
              <a:avLst/>
            </a:prstGeom>
          </p:spPr>
        </p:pic>
        <p:sp>
          <p:nvSpPr>
            <p:cNvPr id="7" name="Rectangle 6">
              <a:extLst>
                <a:ext uri="{FF2B5EF4-FFF2-40B4-BE49-F238E27FC236}">
                  <a16:creationId xmlns:a16="http://schemas.microsoft.com/office/drawing/2014/main" id="{F8D81EEF-99A5-0ABB-D814-FE919509085B}"/>
                </a:ext>
              </a:extLst>
            </p:cNvPr>
            <p:cNvSpPr/>
            <p:nvPr userDrawn="1"/>
          </p:nvSpPr>
          <p:spPr>
            <a:xfrm>
              <a:off x="3522133" y="173355"/>
              <a:ext cx="914400" cy="16743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36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bear&#10;&#10;Description automatically generated">
            <a:extLst>
              <a:ext uri="{FF2B5EF4-FFF2-40B4-BE49-F238E27FC236}">
                <a16:creationId xmlns:a16="http://schemas.microsoft.com/office/drawing/2014/main" id="{72809DBF-C353-1E08-7EC2-6472E8AA4CB1}"/>
              </a:ext>
            </a:extLst>
          </p:cNvPr>
          <p:cNvPicPr>
            <a:picLocks noChangeAspect="1"/>
          </p:cNvPicPr>
          <p:nvPr/>
        </p:nvPicPr>
        <p:blipFill>
          <a:blip r:embed="rId3"/>
          <a:stretch>
            <a:fillRect/>
          </a:stretch>
        </p:blipFill>
        <p:spPr>
          <a:xfrm>
            <a:off x="3263900" y="4871258"/>
            <a:ext cx="1308100" cy="685698"/>
          </a:xfrm>
          <a:prstGeom prst="rect">
            <a:avLst/>
          </a:prstGeom>
        </p:spPr>
      </p:pic>
      <p:sp>
        <p:nvSpPr>
          <p:cNvPr id="6" name="TextBox 5">
            <a:extLst>
              <a:ext uri="{FF2B5EF4-FFF2-40B4-BE49-F238E27FC236}">
                <a16:creationId xmlns:a16="http://schemas.microsoft.com/office/drawing/2014/main" id="{D41030C6-4EDC-BF13-1BEF-D8CBC3FAFB7B}"/>
              </a:ext>
            </a:extLst>
          </p:cNvPr>
          <p:cNvSpPr txBox="1"/>
          <p:nvPr/>
        </p:nvSpPr>
        <p:spPr>
          <a:xfrm>
            <a:off x="157301" y="58603"/>
            <a:ext cx="2421164" cy="646331"/>
          </a:xfrm>
          <a:prstGeom prst="rect">
            <a:avLst/>
          </a:prstGeom>
          <a:noFill/>
        </p:spPr>
        <p:txBody>
          <a:bodyPr wrap="square" rtlCol="0">
            <a:spAutoFit/>
          </a:bodyPr>
          <a:lstStyle/>
          <a:p>
            <a:r>
              <a:rPr lang="en-US" sz="1800" b="1" dirty="0">
                <a:solidFill>
                  <a:schemeClr val="bg1"/>
                </a:solidFill>
                <a:effectLst/>
                <a:latin typeface="Aptos" panose="020B0004020202020204" pitchFamily="34" charset="0"/>
                <a:ea typeface="Aptos" panose="020B0004020202020204" pitchFamily="34" charset="0"/>
                <a:cs typeface="Aptos" panose="020B0004020202020204" pitchFamily="34" charset="0"/>
              </a:rPr>
              <a:t>Skin Team</a:t>
            </a:r>
            <a:r>
              <a:rPr lang="en-US" b="1" dirty="0">
                <a:solidFill>
                  <a:schemeClr val="bg1"/>
                </a:solidFill>
                <a:latin typeface="Aptos" panose="020B0004020202020204" pitchFamily="34" charset="0"/>
                <a:ea typeface="Aptos" panose="020B0004020202020204" pitchFamily="34" charset="0"/>
                <a:cs typeface="Aptos" panose="020B0004020202020204" pitchFamily="34" charset="0"/>
              </a:rPr>
              <a:t> Introduction Course</a:t>
            </a:r>
            <a:endParaRPr lang="en-US" sz="1600" b="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86B9B0C9-8368-1100-7433-E065600CE545}"/>
              </a:ext>
            </a:extLst>
          </p:cNvPr>
          <p:cNvSpPr txBox="1"/>
          <p:nvPr/>
        </p:nvSpPr>
        <p:spPr>
          <a:xfrm>
            <a:off x="2328361" y="1925796"/>
            <a:ext cx="2110443" cy="553998"/>
          </a:xfrm>
          <a:prstGeom prst="rect">
            <a:avLst/>
          </a:prstGeom>
          <a:noFill/>
        </p:spPr>
        <p:txBody>
          <a:bodyPr wrap="square" rtlCol="0">
            <a:spAutoFit/>
          </a:bodyPr>
          <a:lstStyle/>
          <a:p>
            <a:pPr marL="0" marR="0" indent="0" algn="l" defTabSz="1018824" rtl="0" eaLnBrk="1" fontAlgn="auto" latinLnBrk="0" hangingPunct="1">
              <a:spcBef>
                <a:spcPts val="0"/>
              </a:spcBef>
              <a:spcAft>
                <a:spcPts val="0"/>
              </a:spcAft>
              <a:buClrTx/>
              <a:buSzTx/>
              <a:buFontTx/>
              <a:buNone/>
              <a:tabLst/>
              <a:defRPr/>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Target Audience: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Registered Nurses who are new to the Children’s National Skin Team</a:t>
            </a:r>
            <a:endParaRPr lang="en-US" sz="1000" i="0" u="none" strike="noStrike" kern="1200" baseline="0" dirty="0">
              <a:solidFill>
                <a:srgbClr val="415569"/>
              </a:solidFill>
              <a:latin typeface="Century Gothic" panose="020B0502020202020204" pitchFamily="34" charset="0"/>
            </a:endParaRPr>
          </a:p>
        </p:txBody>
      </p:sp>
      <p:sp>
        <p:nvSpPr>
          <p:cNvPr id="10" name="TextBox 9">
            <a:extLst>
              <a:ext uri="{FF2B5EF4-FFF2-40B4-BE49-F238E27FC236}">
                <a16:creationId xmlns:a16="http://schemas.microsoft.com/office/drawing/2014/main" id="{194E48A2-8F2A-11A7-30DF-E3431977E1AA}"/>
              </a:ext>
            </a:extLst>
          </p:cNvPr>
          <p:cNvSpPr txBox="1"/>
          <p:nvPr/>
        </p:nvSpPr>
        <p:spPr>
          <a:xfrm>
            <a:off x="291174" y="3419343"/>
            <a:ext cx="4127408" cy="1733808"/>
          </a:xfrm>
          <a:prstGeom prst="rect">
            <a:avLst/>
          </a:prstGeom>
          <a:noFill/>
        </p:spPr>
        <p:txBody>
          <a:bodyPr wrap="square" rtlCol="0">
            <a:spAutoFit/>
          </a:bodyPr>
          <a:lstStyle/>
          <a:p>
            <a:pPr rtl="0">
              <a:spcAft>
                <a:spcPts val="500"/>
              </a:spcAft>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Learning Objectives: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link skin pathophysiology concepts to their role in pressure injury development</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apply evidence-based strategies for the treatment of pressure injuries and wounds.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interpret pressure injury data using the </a:t>
            </a:r>
            <a:r>
              <a:rPr lang="en-US" sz="1000" dirty="0" err="1">
                <a:solidFill>
                  <a:srgbClr val="415569"/>
                </a:solidFill>
                <a:latin typeface="Century Gothic" panose="020B0502020202020204" pitchFamily="34" charset="0"/>
              </a:rPr>
              <a:t>NDNQI</a:t>
            </a:r>
            <a:r>
              <a:rPr lang="en-US" sz="1000" dirty="0">
                <a:solidFill>
                  <a:srgbClr val="415569"/>
                </a:solidFill>
                <a:latin typeface="Century Gothic" panose="020B0502020202020204" pitchFamily="34" charset="0"/>
              </a:rPr>
              <a:t> data collection framework.</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become familiar with resources at CNH that support Pressure Injury prevention. </a:t>
            </a:r>
          </a:p>
        </p:txBody>
      </p:sp>
      <p:sp>
        <p:nvSpPr>
          <p:cNvPr id="11" name="TextBox 10">
            <a:extLst>
              <a:ext uri="{FF2B5EF4-FFF2-40B4-BE49-F238E27FC236}">
                <a16:creationId xmlns:a16="http://schemas.microsoft.com/office/drawing/2014/main" id="{05442D67-D8F0-EE74-7583-FEE9FF17AE03}"/>
              </a:ext>
            </a:extLst>
          </p:cNvPr>
          <p:cNvSpPr txBox="1"/>
          <p:nvPr/>
        </p:nvSpPr>
        <p:spPr>
          <a:xfrm>
            <a:off x="291174" y="2660066"/>
            <a:ext cx="4127408" cy="630942"/>
          </a:xfrm>
          <a:prstGeom prst="rect">
            <a:avLst/>
          </a:prstGeom>
          <a:noFill/>
        </p:spPr>
        <p:txBody>
          <a:bodyPr wrap="square" rtlCol="0">
            <a:spAutoFit/>
          </a:bodyPr>
          <a:lstStyle/>
          <a:p>
            <a:pPr marL="0" marR="0" indent="0" defTabSz="1018824" rtl="0" eaLnBrk="1" fontAlgn="auto" latinLnBrk="0" hangingPunct="1">
              <a:spcBef>
                <a:spcPts val="0"/>
              </a:spcBef>
              <a:spcAft>
                <a:spcPts val="600"/>
              </a:spcAft>
              <a:buClrTx/>
              <a:buSzTx/>
              <a:buFontTx/>
              <a:buNone/>
              <a:tabLst/>
              <a:defRPr/>
            </a:pP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a:t>
            </a: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claim credit</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 text SMS code provided during your session</a:t>
            </a: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301-273-7643</a:t>
            </a:r>
          </a:p>
          <a:p>
            <a:pPr marL="0" marR="0" indent="0" defTabSz="1018824" rtl="0" eaLnBrk="1" fontAlgn="auto" latinLnBrk="0" hangingPunct="1">
              <a:spcBef>
                <a:spcPts val="0"/>
              </a:spcBef>
              <a:spcAft>
                <a:spcPts val="600"/>
              </a:spcAft>
              <a:buClrTx/>
              <a:buSzTx/>
              <a:buFontTx/>
              <a:buNone/>
              <a:tabLst/>
              <a:defRPr/>
            </a:pP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Or enter the code at ce.childrenational.org/code</a:t>
            </a:r>
            <a:endPar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16" name="Заголовок 5">
            <a:extLst>
              <a:ext uri="{FF2B5EF4-FFF2-40B4-BE49-F238E27FC236}">
                <a16:creationId xmlns:a16="http://schemas.microsoft.com/office/drawing/2014/main" id="{626DD648-2A33-2A53-A701-ABD5A1DC4459}"/>
              </a:ext>
            </a:extLst>
          </p:cNvPr>
          <p:cNvSpPr txBox="1">
            <a:spLocks/>
          </p:cNvSpPr>
          <p:nvPr/>
        </p:nvSpPr>
        <p:spPr>
          <a:xfrm>
            <a:off x="254040" y="1138372"/>
            <a:ext cx="3296934" cy="997176"/>
          </a:xfrm>
          <a:prstGeom prst="rect">
            <a:avLst/>
          </a:prstGeom>
        </p:spPr>
        <p:txBody>
          <a:bodyPr vert="horz" lIns="91440" tIns="45720" rIns="91440" bIns="45720" rtlCol="0" anchor="t">
            <a:noAutofit/>
          </a:bodyPr>
          <a:lstStyle>
            <a:lvl1pPr algn="l" defTabSz="777240" rtl="0" eaLnBrk="1" latinLnBrk="0" hangingPunct="1">
              <a:lnSpc>
                <a:spcPct val="80000"/>
              </a:lnSpc>
              <a:spcBef>
                <a:spcPct val="0"/>
              </a:spcBef>
              <a:buNone/>
              <a:defRPr lang="en-US" sz="4800" b="0" kern="1200" dirty="0">
                <a:solidFill>
                  <a:schemeClr val="bg2"/>
                </a:solidFill>
                <a:latin typeface="Sharp Sans Display No1 Semibold" pitchFamily="50" charset="0"/>
                <a:ea typeface="Sharp Sans Display No1 Semibold" pitchFamily="50" charset="0"/>
                <a:cs typeface="Sharp Sans Display No1 Semibold" pitchFamily="50" charset="0"/>
              </a:defRPr>
            </a:lvl1pPr>
          </a:lstStyle>
          <a:p>
            <a:pPr>
              <a:lnSpc>
                <a:spcPct val="100000"/>
              </a:lnSpc>
            </a:pPr>
            <a:r>
              <a:rPr lang="en-US" sz="1200" b="1" u="sng" dirty="0">
                <a:solidFill>
                  <a:schemeClr val="tx2">
                    <a:lumMod val="90000"/>
                    <a:lumOff val="10000"/>
                  </a:schemeClr>
                </a:solidFill>
                <a:latin typeface="Century Gothic" panose="020B0502020202020204" pitchFamily="34" charset="0"/>
              </a:rPr>
              <a:t>Speakers:</a:t>
            </a:r>
          </a:p>
          <a:p>
            <a:pPr>
              <a:lnSpc>
                <a:spcPct val="100000"/>
              </a:lnSpc>
            </a:pPr>
            <a:r>
              <a:rPr lang="en-US" sz="1200" b="1" dirty="0">
                <a:solidFill>
                  <a:srgbClr val="415569"/>
                </a:solidFill>
                <a:latin typeface="Century Gothic" panose="020B0502020202020204" pitchFamily="34" charset="0"/>
              </a:rPr>
              <a:t> </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Laura Welch, BSN, RN,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CWON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NPD-BC,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 Sarah Hamilton, BSN, RN, </a:t>
            </a:r>
            <a:r>
              <a:rPr lang="en-US" sz="1100" b="1" dirty="0" err="1">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rPr>
              <a:t> </a:t>
            </a:r>
            <a:endParaRPr lang="en-US" sz="1100"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FE133FDB-56F1-7C3F-333A-6262BC9BDDB8}"/>
              </a:ext>
            </a:extLst>
          </p:cNvPr>
          <p:cNvSpPr txBox="1"/>
          <p:nvPr/>
        </p:nvSpPr>
        <p:spPr>
          <a:xfrm>
            <a:off x="65840" y="5650446"/>
            <a:ext cx="3747602" cy="707886"/>
          </a:xfrm>
          <a:prstGeom prst="rect">
            <a:avLst/>
          </a:prstGeom>
          <a:noFill/>
        </p:spPr>
        <p:txBody>
          <a:bodyPr wrap="square" rtlCol="0">
            <a:spAutoFit/>
          </a:bodyPr>
          <a:lstStyle/>
          <a:p>
            <a:pPr rtl="0">
              <a:spcAft>
                <a:spcPts val="600"/>
              </a:spcAft>
            </a:pPr>
            <a:r>
              <a:rPr lang="en-US" sz="500" b="1" dirty="0">
                <a:solidFill>
                  <a:srgbClr val="415569"/>
                </a:solidFill>
                <a:latin typeface="Century Gothic" panose="020B0502020202020204" pitchFamily="34" charset="0"/>
                <a:ea typeface="Sharp Sans Display No1 Semibold" pitchFamily="50" charset="0"/>
                <a:cs typeface="Sharp Sans Display No1 Semibold" pitchFamily="50" charset="0"/>
              </a:rPr>
              <a:t>Joint Accreditation: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a:t>
            </a:r>
            <a:r>
              <a:rPr lang="en-US" sz="500" dirty="0">
                <a:solidFill>
                  <a:srgbClr val="415569"/>
                </a:solidFill>
                <a:effectLst/>
                <a:latin typeface="Century Gothic" panose="020B0502020202020204" pitchFamily="34" charset="0"/>
                <a:ea typeface="Calibri" panose="020F0502020204030204" pitchFamily="34" charset="0"/>
                <a:cs typeface="Times New Roman" panose="02020603050405020304" pitchFamily="18" charset="0"/>
              </a:rPr>
              <a:t> 4008362</a:t>
            </a:r>
          </a:p>
          <a:p>
            <a:pPr>
              <a:spcAft>
                <a:spcPts val="200"/>
              </a:spcAft>
            </a:pPr>
            <a:r>
              <a:rPr lang="en-US" sz="500" b="1"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ANCC Credit Designation Statement: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Children’s National Hospital designates this activity for a maximum of </a:t>
            </a:r>
            <a:r>
              <a:rPr lang="en-US" sz="500" b="1" dirty="0">
                <a:solidFill>
                  <a:srgbClr val="415569"/>
                </a:solidFill>
                <a:effectLst/>
                <a:highlight>
                  <a:srgbClr val="FFFF00"/>
                </a:highlight>
                <a:latin typeface="Century Gothic" panose="020B0502020202020204" pitchFamily="34" charset="0"/>
                <a:ea typeface="Calibri" panose="020F0502020204030204" pitchFamily="34" charset="0"/>
                <a:cs typeface="Aptos" panose="020B0004020202020204" pitchFamily="34" charset="0"/>
              </a:rPr>
              <a:t>2.0</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L</a:t>
            </a:r>
            <a:r>
              <a:rPr lang="en-US" sz="500" dirty="0">
                <a:solidFill>
                  <a:srgbClr val="415569"/>
                </a:solidFill>
                <a:latin typeface="Century Gothic" panose="020B0502020202020204" pitchFamily="34" charset="0"/>
                <a:ea typeface="Calibri" panose="020F0502020204030204" pitchFamily="34" charset="0"/>
                <a:cs typeface="Aptos" panose="020B0004020202020204" pitchFamily="34" charset="0"/>
              </a:rPr>
              <a:t>ive</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ANCC contact hours. </a:t>
            </a:r>
          </a:p>
        </p:txBody>
      </p:sp>
      <p:pic>
        <p:nvPicPr>
          <p:cNvPr id="18" name="Picture 2">
            <a:extLst>
              <a:ext uri="{FF2B5EF4-FFF2-40B4-BE49-F238E27FC236}">
                <a16:creationId xmlns:a16="http://schemas.microsoft.com/office/drawing/2014/main" id="{74232733-9D37-C7E6-25C3-E26AB1241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356" y="5861327"/>
            <a:ext cx="589448" cy="4059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A48671D-D742-27DC-F60B-E748826A6BCD}"/>
              </a:ext>
            </a:extLst>
          </p:cNvPr>
          <p:cNvSpPr txBox="1"/>
          <p:nvPr/>
        </p:nvSpPr>
        <p:spPr>
          <a:xfrm>
            <a:off x="291174" y="1908896"/>
            <a:ext cx="1989607" cy="600164"/>
          </a:xfrm>
          <a:prstGeom prst="rect">
            <a:avLst/>
          </a:prstGeom>
          <a:noFill/>
        </p:spPr>
        <p:txBody>
          <a:bodyPr wrap="square">
            <a:spAutoFit/>
          </a:bodyPr>
          <a:lstStyle/>
          <a:p>
            <a:pPr marL="0" marR="0" indent="0"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January 14, 2026</a:t>
            </a:r>
          </a:p>
          <a:p>
            <a:pPr defTabSz="1018824">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1:00 – 3:00 pm</a:t>
            </a:r>
            <a:b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br>
            <a: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Join on </a:t>
            </a:r>
            <a:r>
              <a:rPr lang="en-US" sz="1100" b="1" dirty="0">
                <a:solidFill>
                  <a:srgbClr val="415569"/>
                </a:solidFill>
                <a:latin typeface="Century Gothic" panose="020B0502020202020204" pitchFamily="34" charset="0"/>
                <a:ea typeface="Sharp Sans Display No1 Semibold" pitchFamily="50" charset="0"/>
                <a:cs typeface="Sharp Sans Display No1 Semibold" pitchFamily="50" charset="0"/>
              </a:rPr>
              <a:t>Teams</a:t>
            </a:r>
            <a:endPar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20" name="Rectangle 19">
            <a:extLst>
              <a:ext uri="{FF2B5EF4-FFF2-40B4-BE49-F238E27FC236}">
                <a16:creationId xmlns:a16="http://schemas.microsoft.com/office/drawing/2014/main" id="{61725D03-A5C7-17E7-3829-9EC8BC977330}"/>
              </a:ext>
            </a:extLst>
          </p:cNvPr>
          <p:cNvSpPr/>
          <p:nvPr/>
        </p:nvSpPr>
        <p:spPr>
          <a:xfrm>
            <a:off x="0" y="5470546"/>
            <a:ext cx="4572000" cy="9286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0A6B115-2CCE-1D76-4421-1C64F3BE883B}"/>
              </a:ext>
            </a:extLst>
          </p:cNvPr>
          <p:cNvPicPr>
            <a:picLocks noChangeAspect="1"/>
          </p:cNvPicPr>
          <p:nvPr/>
        </p:nvPicPr>
        <p:blipFill>
          <a:blip r:embed="rId5"/>
          <a:stretch>
            <a:fillRect/>
          </a:stretch>
        </p:blipFill>
        <p:spPr>
          <a:xfrm>
            <a:off x="3653239" y="793804"/>
            <a:ext cx="701962" cy="869733"/>
          </a:xfrm>
          <a:prstGeom prst="ellipse">
            <a:avLst/>
          </a:prstGeom>
          <a:ln w="19050" cap="rnd">
            <a:solidFill>
              <a:srgbClr val="333333"/>
            </a:solidFill>
          </a:ln>
          <a:effectLst/>
        </p:spPr>
      </p:pic>
    </p:spTree>
    <p:extLst>
      <p:ext uri="{BB962C8B-B14F-4D97-AF65-F5344CB8AC3E}">
        <p14:creationId xmlns:p14="http://schemas.microsoft.com/office/powerpoint/2010/main" val="297094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1457</TotalTime>
  <Words>232</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Suffredini, Christine</dc:creator>
  <cp:lastModifiedBy>Welch, Laura</cp:lastModifiedBy>
  <cp:revision>23</cp:revision>
  <dcterms:created xsi:type="dcterms:W3CDTF">2024-06-12T15:35:21Z</dcterms:created>
  <dcterms:modified xsi:type="dcterms:W3CDTF">2025-12-31T18:36:56Z</dcterms:modified>
</cp:coreProperties>
</file>