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4572000" cy="640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5569"/>
    <a:srgbClr val="CC20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75"/>
    <p:restoredTop sz="94680"/>
  </p:normalViewPr>
  <p:slideViewPr>
    <p:cSldViewPr snapToGrid="0">
      <p:cViewPr varScale="1">
        <p:scale>
          <a:sx n="226" d="100"/>
          <a:sy n="226" d="100"/>
        </p:scale>
        <p:origin x="86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A8FF1-1846-4C3A-B26C-3ED62F1E0187}" type="datetimeFigureOut">
              <a:rPr lang="en-US" smtClean="0"/>
              <a:t>5/9/25</a:t>
            </a:fld>
            <a:endParaRPr lang="en-US"/>
          </a:p>
        </p:txBody>
      </p:sp>
      <p:sp>
        <p:nvSpPr>
          <p:cNvPr id="4" name="Slide Image Placeholder 3"/>
          <p:cNvSpPr>
            <a:spLocks noGrp="1" noRot="1" noChangeAspect="1"/>
          </p:cNvSpPr>
          <p:nvPr>
            <p:ph type="sldImg" idx="2"/>
          </p:nvPr>
        </p:nvSpPr>
        <p:spPr>
          <a:xfrm>
            <a:off x="2327275" y="1143000"/>
            <a:ext cx="2203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8AB3C6-7D07-47B2-A2AA-D2F9B8DF7E12}" type="slidenum">
              <a:rPr lang="en-US" smtClean="0"/>
              <a:t>‹#›</a:t>
            </a:fld>
            <a:endParaRPr lang="en-US"/>
          </a:p>
        </p:txBody>
      </p:sp>
    </p:spTree>
    <p:extLst>
      <p:ext uri="{BB962C8B-B14F-4D97-AF65-F5344CB8AC3E}">
        <p14:creationId xmlns:p14="http://schemas.microsoft.com/office/powerpoint/2010/main" val="381720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8AB3C6-7D07-47B2-A2AA-D2F9B8DF7E12}" type="slidenum">
              <a:rPr lang="en-US" smtClean="0"/>
              <a:t>1</a:t>
            </a:fld>
            <a:endParaRPr lang="en-US"/>
          </a:p>
        </p:txBody>
      </p:sp>
    </p:spTree>
    <p:extLst>
      <p:ext uri="{BB962C8B-B14F-4D97-AF65-F5344CB8AC3E}">
        <p14:creationId xmlns:p14="http://schemas.microsoft.com/office/powerpoint/2010/main" val="1114144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047539"/>
            <a:ext cx="3886200" cy="2228427"/>
          </a:xfrm>
        </p:spPr>
        <p:txBody>
          <a:bodyPr anchor="b"/>
          <a:lstStyle>
            <a:lvl1pPr algn="ctr">
              <a:defRPr sz="3000"/>
            </a:lvl1pPr>
          </a:lstStyle>
          <a:p>
            <a:r>
              <a:rPr lang="en-US"/>
              <a:t>Click to edit Master title style</a:t>
            </a:r>
            <a:endParaRPr lang="en-US" dirty="0"/>
          </a:p>
        </p:txBody>
      </p:sp>
      <p:sp>
        <p:nvSpPr>
          <p:cNvPr id="3" name="Subtitle 2"/>
          <p:cNvSpPr>
            <a:spLocks noGrp="1"/>
          </p:cNvSpPr>
          <p:nvPr>
            <p:ph type="subTitle" idx="1"/>
          </p:nvPr>
        </p:nvSpPr>
        <p:spPr>
          <a:xfrm>
            <a:off x="571500" y="3361902"/>
            <a:ext cx="3429000" cy="1545378"/>
          </a:xfrm>
        </p:spPr>
        <p:txBody>
          <a:bodyPr/>
          <a:lstStyle>
            <a:lvl1pPr marL="0" indent="0" algn="ctr">
              <a:buNone/>
              <a:defRPr sz="1200"/>
            </a:lvl1pPr>
            <a:lvl2pPr marL="228600" indent="0" algn="ctr">
              <a:buNone/>
              <a:defRPr sz="1000"/>
            </a:lvl2pPr>
            <a:lvl3pPr marL="457200" indent="0" algn="ctr">
              <a:buNone/>
              <a:defRPr sz="900"/>
            </a:lvl3pPr>
            <a:lvl4pPr marL="685800" indent="0" algn="ctr">
              <a:buNone/>
              <a:defRPr sz="800"/>
            </a:lvl4pPr>
            <a:lvl5pPr marL="914400" indent="0" algn="ctr">
              <a:buNone/>
              <a:defRPr sz="800"/>
            </a:lvl5pPr>
            <a:lvl6pPr marL="1143000" indent="0" algn="ctr">
              <a:buNone/>
              <a:defRPr sz="800"/>
            </a:lvl6pPr>
            <a:lvl7pPr marL="1371600" indent="0" algn="ctr">
              <a:buNone/>
              <a:defRPr sz="800"/>
            </a:lvl7pPr>
            <a:lvl8pPr marL="1600200" indent="0" algn="ctr">
              <a:buNone/>
              <a:defRPr sz="800"/>
            </a:lvl8pPr>
            <a:lvl9pPr marL="1828800" indent="0" algn="ctr">
              <a:buNone/>
              <a:defRPr sz="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564AFB-A4F5-9C43-B224-A1EC82EDABF1}" type="datetimeFigureOut">
              <a:rPr lang="en-US" smtClean="0"/>
              <a:t>5/9/25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4087100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64AFB-A4F5-9C43-B224-A1EC82EDABF1}" type="datetimeFigureOut">
              <a:rPr lang="en-US" smtClean="0"/>
              <a:t>5/9/25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359129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1838" y="340783"/>
            <a:ext cx="985838" cy="54243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14325" y="340783"/>
            <a:ext cx="2900363" cy="54243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64AFB-A4F5-9C43-B224-A1EC82EDABF1}" type="datetimeFigureOut">
              <a:rPr lang="en-US" smtClean="0"/>
              <a:t>5/9/25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1404921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64AFB-A4F5-9C43-B224-A1EC82EDABF1}" type="datetimeFigureOut">
              <a:rPr lang="en-US" smtClean="0"/>
              <a:t>5/9/25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3201092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1944" y="1595757"/>
            <a:ext cx="3943350" cy="2662555"/>
          </a:xfrm>
        </p:spPr>
        <p:txBody>
          <a:bodyPr anchor="b"/>
          <a:lstStyle>
            <a:lvl1pPr>
              <a:defRPr sz="3000"/>
            </a:lvl1pPr>
          </a:lstStyle>
          <a:p>
            <a:r>
              <a:rPr lang="en-US"/>
              <a:t>Click to edit Master title style</a:t>
            </a:r>
            <a:endParaRPr lang="en-US" dirty="0"/>
          </a:p>
        </p:txBody>
      </p:sp>
      <p:sp>
        <p:nvSpPr>
          <p:cNvPr id="3" name="Text Placeholder 2"/>
          <p:cNvSpPr>
            <a:spLocks noGrp="1"/>
          </p:cNvSpPr>
          <p:nvPr>
            <p:ph type="body" idx="1"/>
          </p:nvPr>
        </p:nvSpPr>
        <p:spPr>
          <a:xfrm>
            <a:off x="311944" y="4283500"/>
            <a:ext cx="3943350" cy="1400175"/>
          </a:xfrm>
        </p:spPr>
        <p:txBody>
          <a:bodyPr/>
          <a:lstStyle>
            <a:lvl1pPr marL="0" indent="0">
              <a:buNone/>
              <a:defRPr sz="1200">
                <a:solidFill>
                  <a:schemeClr val="tx1">
                    <a:tint val="82000"/>
                  </a:schemeClr>
                </a:solidFill>
              </a:defRPr>
            </a:lvl1pPr>
            <a:lvl2pPr marL="228600" indent="0">
              <a:buNone/>
              <a:defRPr sz="1000">
                <a:solidFill>
                  <a:schemeClr val="tx1">
                    <a:tint val="82000"/>
                  </a:schemeClr>
                </a:solidFill>
              </a:defRPr>
            </a:lvl2pPr>
            <a:lvl3pPr marL="457200" indent="0">
              <a:buNone/>
              <a:defRPr sz="900">
                <a:solidFill>
                  <a:schemeClr val="tx1">
                    <a:tint val="82000"/>
                  </a:schemeClr>
                </a:solidFill>
              </a:defRPr>
            </a:lvl3pPr>
            <a:lvl4pPr marL="685800" indent="0">
              <a:buNone/>
              <a:defRPr sz="800">
                <a:solidFill>
                  <a:schemeClr val="tx1">
                    <a:tint val="82000"/>
                  </a:schemeClr>
                </a:solidFill>
              </a:defRPr>
            </a:lvl4pPr>
            <a:lvl5pPr marL="914400" indent="0">
              <a:buNone/>
              <a:defRPr sz="800">
                <a:solidFill>
                  <a:schemeClr val="tx1">
                    <a:tint val="82000"/>
                  </a:schemeClr>
                </a:solidFill>
              </a:defRPr>
            </a:lvl5pPr>
            <a:lvl6pPr marL="1143000" indent="0">
              <a:buNone/>
              <a:defRPr sz="800">
                <a:solidFill>
                  <a:schemeClr val="tx1">
                    <a:tint val="82000"/>
                  </a:schemeClr>
                </a:solidFill>
              </a:defRPr>
            </a:lvl6pPr>
            <a:lvl7pPr marL="1371600" indent="0">
              <a:buNone/>
              <a:defRPr sz="800">
                <a:solidFill>
                  <a:schemeClr val="tx1">
                    <a:tint val="82000"/>
                  </a:schemeClr>
                </a:solidFill>
              </a:defRPr>
            </a:lvl7pPr>
            <a:lvl8pPr marL="1600200" indent="0">
              <a:buNone/>
              <a:defRPr sz="800">
                <a:solidFill>
                  <a:schemeClr val="tx1">
                    <a:tint val="82000"/>
                  </a:schemeClr>
                </a:solidFill>
              </a:defRPr>
            </a:lvl8pPr>
            <a:lvl9pPr marL="1828800" indent="0">
              <a:buNone/>
              <a:defRPr sz="8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564AFB-A4F5-9C43-B224-A1EC82EDABF1}" type="datetimeFigureOut">
              <a:rPr lang="en-US" smtClean="0"/>
              <a:t>5/9/25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229837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14325" y="1703917"/>
            <a:ext cx="1943100" cy="40612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14575" y="1703917"/>
            <a:ext cx="1943100" cy="40612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564AFB-A4F5-9C43-B224-A1EC82EDABF1}" type="datetimeFigureOut">
              <a:rPr lang="en-US" smtClean="0"/>
              <a:t>5/9/25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843371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4920" y="340785"/>
            <a:ext cx="3943350" cy="123719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14921" y="1569085"/>
            <a:ext cx="1934170" cy="768985"/>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4" name="Content Placeholder 3"/>
          <p:cNvSpPr>
            <a:spLocks noGrp="1"/>
          </p:cNvSpPr>
          <p:nvPr>
            <p:ph sz="half" idx="2"/>
          </p:nvPr>
        </p:nvSpPr>
        <p:spPr>
          <a:xfrm>
            <a:off x="314921" y="2338070"/>
            <a:ext cx="1934170" cy="34389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14575" y="1569085"/>
            <a:ext cx="1943696" cy="768985"/>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6" name="Content Placeholder 5"/>
          <p:cNvSpPr>
            <a:spLocks noGrp="1"/>
          </p:cNvSpPr>
          <p:nvPr>
            <p:ph sz="quarter" idx="4"/>
          </p:nvPr>
        </p:nvSpPr>
        <p:spPr>
          <a:xfrm>
            <a:off x="2314575" y="2338070"/>
            <a:ext cx="1943696" cy="34389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564AFB-A4F5-9C43-B224-A1EC82EDABF1}" type="datetimeFigureOut">
              <a:rPr lang="en-US" smtClean="0"/>
              <a:t>5/9/25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397292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564AFB-A4F5-9C43-B224-A1EC82EDABF1}" type="datetimeFigureOut">
              <a:rPr lang="en-US" smtClean="0"/>
              <a:t>5/9/25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65193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64AFB-A4F5-9C43-B224-A1EC82EDABF1}" type="datetimeFigureOut">
              <a:rPr lang="en-US" smtClean="0"/>
              <a:t>5/9/25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2594417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1" y="426720"/>
            <a:ext cx="1474589" cy="1493520"/>
          </a:xfrm>
        </p:spPr>
        <p:txBody>
          <a:bodyPr anchor="b"/>
          <a:lstStyle>
            <a:lvl1pPr>
              <a:defRPr sz="1600"/>
            </a:lvl1pPr>
          </a:lstStyle>
          <a:p>
            <a:r>
              <a:rPr lang="en-US"/>
              <a:t>Click to edit Master title style</a:t>
            </a:r>
            <a:endParaRPr lang="en-US" dirty="0"/>
          </a:p>
        </p:txBody>
      </p:sp>
      <p:sp>
        <p:nvSpPr>
          <p:cNvPr id="3" name="Content Placeholder 2"/>
          <p:cNvSpPr>
            <a:spLocks noGrp="1"/>
          </p:cNvSpPr>
          <p:nvPr>
            <p:ph idx="1"/>
          </p:nvPr>
        </p:nvSpPr>
        <p:spPr>
          <a:xfrm>
            <a:off x="1943695" y="921598"/>
            <a:ext cx="2314575" cy="4548717"/>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14921" y="1920240"/>
            <a:ext cx="1474589" cy="3557482"/>
          </a:xfr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pPr lvl="0"/>
            <a:r>
              <a:rPr lang="en-US"/>
              <a:t>Click to edit Master text styles</a:t>
            </a:r>
          </a:p>
        </p:txBody>
      </p:sp>
      <p:sp>
        <p:nvSpPr>
          <p:cNvPr id="5" name="Date Placeholder 4"/>
          <p:cNvSpPr>
            <a:spLocks noGrp="1"/>
          </p:cNvSpPr>
          <p:nvPr>
            <p:ph type="dt" sz="half" idx="10"/>
          </p:nvPr>
        </p:nvSpPr>
        <p:spPr/>
        <p:txBody>
          <a:bodyPr/>
          <a:lstStyle/>
          <a:p>
            <a:fld id="{9B564AFB-A4F5-9C43-B224-A1EC82EDABF1}" type="datetimeFigureOut">
              <a:rPr lang="en-US" smtClean="0"/>
              <a:t>5/9/25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2395541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1" y="426720"/>
            <a:ext cx="1474589" cy="1493520"/>
          </a:xfrm>
        </p:spPr>
        <p:txBody>
          <a:bodyPr anchor="b"/>
          <a:lstStyle>
            <a:lvl1pPr>
              <a:defRPr sz="1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3695" y="921598"/>
            <a:ext cx="2314575" cy="4548717"/>
          </a:xfrm>
        </p:spPr>
        <p:txBody>
          <a:bodyPr anchor="t"/>
          <a:lstStyle>
            <a:lvl1pPr marL="0" indent="0">
              <a:buNone/>
              <a:defRPr sz="1600"/>
            </a:lvl1pPr>
            <a:lvl2pPr marL="228600" indent="0">
              <a:buNone/>
              <a:defRPr sz="1400"/>
            </a:lvl2pPr>
            <a:lvl3pPr marL="457200" indent="0">
              <a:buNone/>
              <a:defRPr sz="1200"/>
            </a:lvl3pPr>
            <a:lvl4pPr marL="685800" indent="0">
              <a:buNone/>
              <a:defRPr sz="1000"/>
            </a:lvl4pPr>
            <a:lvl5pPr marL="914400" indent="0">
              <a:buNone/>
              <a:defRPr sz="1000"/>
            </a:lvl5pPr>
            <a:lvl6pPr marL="1143000" indent="0">
              <a:buNone/>
              <a:defRPr sz="1000"/>
            </a:lvl6pPr>
            <a:lvl7pPr marL="1371600" indent="0">
              <a:buNone/>
              <a:defRPr sz="1000"/>
            </a:lvl7pPr>
            <a:lvl8pPr marL="1600200" indent="0">
              <a:buNone/>
              <a:defRPr sz="1000"/>
            </a:lvl8pPr>
            <a:lvl9pPr marL="1828800" indent="0">
              <a:buNone/>
              <a:defRPr sz="1000"/>
            </a:lvl9pPr>
          </a:lstStyle>
          <a:p>
            <a:r>
              <a:rPr lang="en-US"/>
              <a:t>Click icon to add picture</a:t>
            </a:r>
            <a:endParaRPr lang="en-US" dirty="0"/>
          </a:p>
        </p:txBody>
      </p:sp>
      <p:sp>
        <p:nvSpPr>
          <p:cNvPr id="4" name="Text Placeholder 3"/>
          <p:cNvSpPr>
            <a:spLocks noGrp="1"/>
          </p:cNvSpPr>
          <p:nvPr>
            <p:ph type="body" sz="half" idx="2"/>
          </p:nvPr>
        </p:nvSpPr>
        <p:spPr>
          <a:xfrm>
            <a:off x="314921" y="1920240"/>
            <a:ext cx="1474589" cy="3557482"/>
          </a:xfr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pPr lvl="0"/>
            <a:r>
              <a:rPr lang="en-US"/>
              <a:t>Click to edit Master text styles</a:t>
            </a:r>
          </a:p>
        </p:txBody>
      </p:sp>
      <p:sp>
        <p:nvSpPr>
          <p:cNvPr id="5" name="Date Placeholder 4"/>
          <p:cNvSpPr>
            <a:spLocks noGrp="1"/>
          </p:cNvSpPr>
          <p:nvPr>
            <p:ph type="dt" sz="half" idx="10"/>
          </p:nvPr>
        </p:nvSpPr>
        <p:spPr/>
        <p:txBody>
          <a:bodyPr/>
          <a:lstStyle/>
          <a:p>
            <a:fld id="{9B564AFB-A4F5-9C43-B224-A1EC82EDABF1}" type="datetimeFigureOut">
              <a:rPr lang="en-US" smtClean="0"/>
              <a:t>5/9/25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CF9F5-AA9C-0340-845F-EC40160E4B4E}" type="slidenum">
              <a:rPr lang="en-US" smtClean="0"/>
              <a:t>‹#›</a:t>
            </a:fld>
            <a:endParaRPr lang="en-US"/>
          </a:p>
        </p:txBody>
      </p:sp>
    </p:spTree>
    <p:extLst>
      <p:ext uri="{BB962C8B-B14F-4D97-AF65-F5344CB8AC3E}">
        <p14:creationId xmlns:p14="http://schemas.microsoft.com/office/powerpoint/2010/main" val="1868808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 y="340785"/>
            <a:ext cx="3943350" cy="1237192"/>
          </a:xfrm>
          <a:prstGeom prst="rect">
            <a:avLst/>
          </a:prstGeom>
        </p:spPr>
        <p:txBody>
          <a:bodyPr vert="horz" lIns="91440" tIns="45720" rIns="91440" bIns="45720" rtlCol="0" anchor="ctr">
            <a:normAutofit/>
          </a:bodyPr>
          <a:lstStyle/>
          <a:p>
            <a:r>
              <a:rPr lang="en-US" dirty="0"/>
              <a:t>Click to edit Master title </a:t>
            </a:r>
            <a:r>
              <a:rPr lang="en-US" dirty="0" err="1"/>
              <a:t>stle</a:t>
            </a:r>
            <a:endParaRPr lang="en-US" dirty="0"/>
          </a:p>
        </p:txBody>
      </p:sp>
      <p:sp>
        <p:nvSpPr>
          <p:cNvPr id="3" name="Text Placeholder 2"/>
          <p:cNvSpPr>
            <a:spLocks noGrp="1"/>
          </p:cNvSpPr>
          <p:nvPr>
            <p:ph type="body" idx="1"/>
          </p:nvPr>
        </p:nvSpPr>
        <p:spPr>
          <a:xfrm>
            <a:off x="314325" y="1703917"/>
            <a:ext cx="3943350" cy="40612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14325" y="5932595"/>
            <a:ext cx="1028700" cy="340783"/>
          </a:xfrm>
          <a:prstGeom prst="rect">
            <a:avLst/>
          </a:prstGeom>
        </p:spPr>
        <p:txBody>
          <a:bodyPr vert="horz" lIns="91440" tIns="45720" rIns="91440" bIns="45720" rtlCol="0" anchor="ctr"/>
          <a:lstStyle>
            <a:lvl1pPr algn="l">
              <a:defRPr sz="600">
                <a:solidFill>
                  <a:schemeClr val="tx1">
                    <a:tint val="82000"/>
                  </a:schemeClr>
                </a:solidFill>
              </a:defRPr>
            </a:lvl1pPr>
          </a:lstStyle>
          <a:p>
            <a:fld id="{9B564AFB-A4F5-9C43-B224-A1EC82EDABF1}" type="datetimeFigureOut">
              <a:rPr lang="en-US" smtClean="0"/>
              <a:t>5/9/25</a:t>
            </a:fld>
            <a:endParaRPr lang="en-US"/>
          </a:p>
        </p:txBody>
      </p:sp>
      <p:sp>
        <p:nvSpPr>
          <p:cNvPr id="5" name="Footer Placeholder 4"/>
          <p:cNvSpPr>
            <a:spLocks noGrp="1"/>
          </p:cNvSpPr>
          <p:nvPr>
            <p:ph type="ftr" sz="quarter" idx="3"/>
          </p:nvPr>
        </p:nvSpPr>
        <p:spPr>
          <a:xfrm>
            <a:off x="1514475" y="5932595"/>
            <a:ext cx="1543050" cy="340783"/>
          </a:xfrm>
          <a:prstGeom prst="rect">
            <a:avLst/>
          </a:prstGeom>
        </p:spPr>
        <p:txBody>
          <a:bodyPr vert="horz" lIns="91440" tIns="45720" rIns="91440" bIns="45720" rtlCol="0" anchor="ctr"/>
          <a:lstStyle>
            <a:lvl1pPr algn="ctr">
              <a:defRPr sz="6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3228975" y="5932595"/>
            <a:ext cx="1028700" cy="340783"/>
          </a:xfrm>
          <a:prstGeom prst="rect">
            <a:avLst/>
          </a:prstGeom>
        </p:spPr>
        <p:txBody>
          <a:bodyPr vert="horz" lIns="91440" tIns="45720" rIns="91440" bIns="45720" rtlCol="0" anchor="ctr"/>
          <a:lstStyle>
            <a:lvl1pPr algn="r">
              <a:defRPr sz="600">
                <a:solidFill>
                  <a:schemeClr val="tx1">
                    <a:tint val="82000"/>
                  </a:schemeClr>
                </a:solidFill>
              </a:defRPr>
            </a:lvl1pPr>
          </a:lstStyle>
          <a:p>
            <a:fld id="{362CF9F5-AA9C-0340-845F-EC40160E4B4E}" type="slidenum">
              <a:rPr lang="en-US" smtClean="0"/>
              <a:t>‹#›</a:t>
            </a:fld>
            <a:endParaRPr lang="en-US"/>
          </a:p>
        </p:txBody>
      </p:sp>
      <p:grpSp>
        <p:nvGrpSpPr>
          <p:cNvPr id="9" name="Group 8">
            <a:extLst>
              <a:ext uri="{FF2B5EF4-FFF2-40B4-BE49-F238E27FC236}">
                <a16:creationId xmlns:a16="http://schemas.microsoft.com/office/drawing/2014/main" id="{987B8399-E8BE-A421-4FBA-B93F8ABADEF4}"/>
              </a:ext>
            </a:extLst>
          </p:cNvPr>
          <p:cNvGrpSpPr/>
          <p:nvPr userDrawn="1"/>
        </p:nvGrpSpPr>
        <p:grpSpPr>
          <a:xfrm>
            <a:off x="0" y="1"/>
            <a:ext cx="4572000" cy="1054099"/>
            <a:chOff x="0" y="1"/>
            <a:chExt cx="4572000" cy="1054099"/>
          </a:xfrm>
        </p:grpSpPr>
        <p:pic>
          <p:nvPicPr>
            <p:cNvPr id="8" name="Picture 7">
              <a:extLst>
                <a:ext uri="{FF2B5EF4-FFF2-40B4-BE49-F238E27FC236}">
                  <a16:creationId xmlns:a16="http://schemas.microsoft.com/office/drawing/2014/main" id="{C5FE3950-FA9C-CF0E-3EDE-A4AF23A96266}"/>
                </a:ext>
              </a:extLst>
            </p:cNvPr>
            <p:cNvPicPr>
              <a:picLocks noChangeAspect="1"/>
            </p:cNvPicPr>
            <p:nvPr userDrawn="1"/>
          </p:nvPicPr>
          <p:blipFill>
            <a:blip r:embed="rId13"/>
            <a:srcRect b="83531"/>
            <a:stretch/>
          </p:blipFill>
          <p:spPr>
            <a:xfrm>
              <a:off x="0" y="1"/>
              <a:ext cx="4572000" cy="1054099"/>
            </a:xfrm>
            <a:prstGeom prst="rect">
              <a:avLst/>
            </a:prstGeom>
          </p:spPr>
        </p:pic>
        <p:sp>
          <p:nvSpPr>
            <p:cNvPr id="7" name="Rectangle 6">
              <a:extLst>
                <a:ext uri="{FF2B5EF4-FFF2-40B4-BE49-F238E27FC236}">
                  <a16:creationId xmlns:a16="http://schemas.microsoft.com/office/drawing/2014/main" id="{F8D81EEF-99A5-0ABB-D814-FE919509085B}"/>
                </a:ext>
              </a:extLst>
            </p:cNvPr>
            <p:cNvSpPr/>
            <p:nvPr userDrawn="1"/>
          </p:nvSpPr>
          <p:spPr>
            <a:xfrm>
              <a:off x="3522133" y="173355"/>
              <a:ext cx="914400" cy="167430"/>
            </a:xfrm>
            <a:prstGeom prst="rect">
              <a:avLst/>
            </a:prstGeom>
            <a:solidFill>
              <a:srgbClr val="CC203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06364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lnSpc>
          <a:spcPct val="90000"/>
        </a:lnSpc>
        <a:spcBef>
          <a:spcPct val="0"/>
        </a:spcBef>
        <a:buNone/>
        <a:defRPr sz="2200" kern="1200">
          <a:solidFill>
            <a:schemeClr val="tx1"/>
          </a:solidFill>
          <a:latin typeface="+mj-lt"/>
          <a:ea typeface="+mj-ea"/>
          <a:cs typeface="+mj-cs"/>
        </a:defRPr>
      </a:lvl1pPr>
    </p:titleStyle>
    <p:bodyStyle>
      <a:lvl1pPr marL="114300" indent="-114300" algn="l" defTabSz="4572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1pPr>
      <a:lvl2pPr marL="342900" indent="-114300" algn="l" defTabSz="457200" rtl="0" eaLnBrk="1" latinLnBrk="0" hangingPunct="1">
        <a:lnSpc>
          <a:spcPct val="90000"/>
        </a:lnSpc>
        <a:spcBef>
          <a:spcPts val="250"/>
        </a:spcBef>
        <a:buFont typeface="Arial" panose="020B0604020202020204" pitchFamily="34" charset="0"/>
        <a:buChar char="•"/>
        <a:defRPr sz="1200" kern="1200">
          <a:solidFill>
            <a:schemeClr val="tx1"/>
          </a:solidFill>
          <a:latin typeface="+mn-lt"/>
          <a:ea typeface="+mn-ea"/>
          <a:cs typeface="+mn-cs"/>
        </a:defRPr>
      </a:lvl2pPr>
      <a:lvl3pPr marL="571500" indent="-114300" algn="l" defTabSz="457200" rtl="0" eaLnBrk="1" latinLnBrk="0" hangingPunct="1">
        <a:lnSpc>
          <a:spcPct val="90000"/>
        </a:lnSpc>
        <a:spcBef>
          <a:spcPts val="250"/>
        </a:spcBef>
        <a:buFont typeface="Arial" panose="020B0604020202020204" pitchFamily="34" charset="0"/>
        <a:buChar char="•"/>
        <a:defRPr sz="1000" kern="1200">
          <a:solidFill>
            <a:schemeClr val="tx1"/>
          </a:solidFill>
          <a:latin typeface="+mn-lt"/>
          <a:ea typeface="+mn-ea"/>
          <a:cs typeface="+mn-cs"/>
        </a:defRPr>
      </a:lvl3pPr>
      <a:lvl4pPr marL="800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4pPr>
      <a:lvl5pPr marL="10287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5pPr>
      <a:lvl6pPr marL="12573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6pPr>
      <a:lvl7pPr marL="14859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7pPr>
      <a:lvl8pPr marL="17145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8pPr>
      <a:lvl9pPr marL="1943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s://childrensnational.zoom.us/j/97569281511"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descr="A logo of a bear&#10;&#10;Description automatically generated">
            <a:extLst>
              <a:ext uri="{FF2B5EF4-FFF2-40B4-BE49-F238E27FC236}">
                <a16:creationId xmlns:a16="http://schemas.microsoft.com/office/drawing/2014/main" id="{72809DBF-C353-1E08-7EC2-6472E8AA4CB1}"/>
              </a:ext>
            </a:extLst>
          </p:cNvPr>
          <p:cNvPicPr>
            <a:picLocks noChangeAspect="1"/>
          </p:cNvPicPr>
          <p:nvPr/>
        </p:nvPicPr>
        <p:blipFill>
          <a:blip r:embed="rId3"/>
          <a:stretch>
            <a:fillRect/>
          </a:stretch>
        </p:blipFill>
        <p:spPr>
          <a:xfrm>
            <a:off x="3777005" y="5460150"/>
            <a:ext cx="794995" cy="416732"/>
          </a:xfrm>
          <a:prstGeom prst="rect">
            <a:avLst/>
          </a:prstGeom>
        </p:spPr>
      </p:pic>
      <p:sp>
        <p:nvSpPr>
          <p:cNvPr id="10" name="TextBox 9">
            <a:extLst>
              <a:ext uri="{FF2B5EF4-FFF2-40B4-BE49-F238E27FC236}">
                <a16:creationId xmlns:a16="http://schemas.microsoft.com/office/drawing/2014/main" id="{194E48A2-8F2A-11A7-30DF-E3431977E1AA}"/>
              </a:ext>
            </a:extLst>
          </p:cNvPr>
          <p:cNvSpPr txBox="1"/>
          <p:nvPr/>
        </p:nvSpPr>
        <p:spPr>
          <a:xfrm>
            <a:off x="89633" y="1803828"/>
            <a:ext cx="2573850" cy="1456809"/>
          </a:xfrm>
          <a:prstGeom prst="rect">
            <a:avLst/>
          </a:prstGeom>
          <a:noFill/>
        </p:spPr>
        <p:txBody>
          <a:bodyPr wrap="square" rtlCol="0">
            <a:spAutoFit/>
          </a:bodyPr>
          <a:lstStyle/>
          <a:p>
            <a:pPr rtl="0">
              <a:spcAft>
                <a:spcPts val="500"/>
              </a:spcAft>
            </a:pPr>
            <a:r>
              <a:rPr lang="en-US" sz="900" b="1" i="0" u="none" strike="noStrike" kern="1200" baseline="0" dirty="0">
                <a:solidFill>
                  <a:srgbClr val="CC2032"/>
                </a:solidFill>
                <a:latin typeface="Century Gothic" panose="020B0502020202020204" pitchFamily="34" charset="0"/>
                <a:ea typeface="Sharp Sans Display No1 Semibold" pitchFamily="50" charset="0"/>
                <a:cs typeface="Sharp Sans Display No1 Semibold" pitchFamily="50" charset="0"/>
              </a:rPr>
              <a:t>Learning Objectives:</a:t>
            </a:r>
          </a:p>
          <a:p>
            <a:pPr marL="171450" indent="-171450">
              <a:spcAft>
                <a:spcPts val="500"/>
              </a:spcAft>
              <a:buFont typeface="Arial" panose="020B0604020202020204" pitchFamily="34" charset="0"/>
              <a:buChar char="•"/>
            </a:pPr>
            <a:r>
              <a:rPr lang="en-US" sz="900" spc="-5" dirty="0">
                <a:solidFill>
                  <a:srgbClr val="000000"/>
                </a:solidFill>
                <a:effectLst/>
                <a:latin typeface="Arial" panose="020B0604020202020204" pitchFamily="34" charset="0"/>
                <a:ea typeface="Tahoma" panose="020B0604030504040204" pitchFamily="34" charset="0"/>
              </a:rPr>
              <a:t>Define the harm principle</a:t>
            </a:r>
            <a:endParaRPr lang="en-US" sz="900" dirty="0">
              <a:latin typeface="Century Gothic" panose="020B0502020202020204" pitchFamily="34" charset="0"/>
            </a:endParaRPr>
          </a:p>
          <a:p>
            <a:pPr marL="171450" indent="-171450">
              <a:spcAft>
                <a:spcPts val="500"/>
              </a:spcAft>
              <a:buFont typeface="Arial" panose="020B0604020202020204" pitchFamily="34" charset="0"/>
              <a:buChar char="•"/>
            </a:pPr>
            <a:r>
              <a:rPr lang="en-US" sz="900" spc="-5" dirty="0">
                <a:solidFill>
                  <a:srgbClr val="000000"/>
                </a:solidFill>
                <a:effectLst/>
                <a:latin typeface="Arial" panose="020B0604020202020204" pitchFamily="34" charset="0"/>
                <a:ea typeface="Tahoma" panose="020B0604030504040204" pitchFamily="34" charset="0"/>
              </a:rPr>
              <a:t>Describe the basis for respecting parent authority in the care of their child</a:t>
            </a:r>
          </a:p>
          <a:p>
            <a:pPr marL="171450" indent="-171450">
              <a:spcAft>
                <a:spcPts val="500"/>
              </a:spcAft>
              <a:buFont typeface="Arial" panose="020B0604020202020204" pitchFamily="34" charset="0"/>
              <a:buChar char="•"/>
            </a:pPr>
            <a:r>
              <a:rPr lang="en-US" sz="900" spc="-5" dirty="0">
                <a:solidFill>
                  <a:srgbClr val="000000"/>
                </a:solidFill>
                <a:latin typeface="Arial" panose="020B0604020202020204" pitchFamily="34" charset="0"/>
                <a:ea typeface="Tahoma" panose="020B0604030504040204" pitchFamily="34" charset="0"/>
              </a:rPr>
              <a:t>List one argument against opting out of the care of a child whose parents refuse vaccines </a:t>
            </a:r>
            <a:endParaRPr lang="en-US" sz="1100" spc="-5" dirty="0">
              <a:effectLst/>
              <a:latin typeface="Tahoma" panose="020B0604030504040204" pitchFamily="34" charset="0"/>
              <a:ea typeface="Tahoma" panose="020B0604030504040204" pitchFamily="34" charset="0"/>
            </a:endParaRPr>
          </a:p>
          <a:p>
            <a:pPr rtl="0">
              <a:spcAft>
                <a:spcPts val="500"/>
              </a:spcAft>
            </a:pPr>
            <a:endParaRPr lang="en-US" sz="900" b="1" i="0" u="none" strike="noStrike" kern="1200" baseline="0" dirty="0">
              <a:solidFill>
                <a:srgbClr val="CC2032"/>
              </a:solidFill>
              <a:latin typeface="Century Gothic" panose="020B0502020202020204" pitchFamily="34" charset="0"/>
              <a:ea typeface="Sharp Sans Display No1 Semibold" pitchFamily="50" charset="0"/>
              <a:cs typeface="Sharp Sans Display No1 Semibold" pitchFamily="50" charset="0"/>
            </a:endParaRPr>
          </a:p>
        </p:txBody>
      </p:sp>
      <p:grpSp>
        <p:nvGrpSpPr>
          <p:cNvPr id="5" name="Group 4">
            <a:extLst>
              <a:ext uri="{FF2B5EF4-FFF2-40B4-BE49-F238E27FC236}">
                <a16:creationId xmlns:a16="http://schemas.microsoft.com/office/drawing/2014/main" id="{84C1854B-9F1A-3120-9A59-0191A5270FB7}"/>
              </a:ext>
            </a:extLst>
          </p:cNvPr>
          <p:cNvGrpSpPr/>
          <p:nvPr/>
        </p:nvGrpSpPr>
        <p:grpSpPr>
          <a:xfrm>
            <a:off x="65635" y="4099028"/>
            <a:ext cx="4506366" cy="768476"/>
            <a:chOff x="140067" y="3978910"/>
            <a:chExt cx="4506366" cy="768476"/>
          </a:xfrm>
        </p:grpSpPr>
        <p:sp>
          <p:nvSpPr>
            <p:cNvPr id="8" name="TextBox 7">
              <a:extLst>
                <a:ext uri="{FF2B5EF4-FFF2-40B4-BE49-F238E27FC236}">
                  <a16:creationId xmlns:a16="http://schemas.microsoft.com/office/drawing/2014/main" id="{86B9B0C9-8368-1100-7433-E065600CE545}"/>
                </a:ext>
              </a:extLst>
            </p:cNvPr>
            <p:cNvSpPr txBox="1"/>
            <p:nvPr/>
          </p:nvSpPr>
          <p:spPr>
            <a:xfrm>
              <a:off x="140067" y="3978910"/>
              <a:ext cx="1847170" cy="738664"/>
            </a:xfrm>
            <a:prstGeom prst="rect">
              <a:avLst/>
            </a:prstGeom>
            <a:noFill/>
          </p:spPr>
          <p:txBody>
            <a:bodyPr wrap="square" rtlCol="0">
              <a:spAutoFit/>
            </a:bodyPr>
            <a:lstStyle/>
            <a:p>
              <a:pPr marL="0" marR="0" indent="0" algn="l" defTabSz="1018824" rtl="0" eaLnBrk="1" fontAlgn="auto" latinLnBrk="0" hangingPunct="1">
                <a:spcBef>
                  <a:spcPts val="0"/>
                </a:spcBef>
                <a:spcAft>
                  <a:spcPts val="0"/>
                </a:spcAft>
                <a:buClrTx/>
                <a:buSzTx/>
                <a:buFontTx/>
                <a:buNone/>
                <a:tabLst/>
                <a:defRPr/>
              </a:pPr>
              <a:r>
                <a:rPr lang="en-US" sz="700" b="1" i="0" u="none" strike="noStrike" kern="1200" baseline="0" dirty="0">
                  <a:solidFill>
                    <a:srgbClr val="CC2032"/>
                  </a:solidFill>
                  <a:latin typeface="Century Gothic" panose="020B0502020202020204" pitchFamily="34" charset="0"/>
                  <a:ea typeface="Sharp Sans Display No1 Semibold" pitchFamily="50" charset="0"/>
                  <a:cs typeface="Sharp Sans Display No1 Semibold" pitchFamily="50" charset="0"/>
                </a:rPr>
                <a:t>Target Audience: </a:t>
              </a:r>
            </a:p>
            <a:p>
              <a:pPr marL="0" marR="0" indent="0" algn="l" defTabSz="1018824" rtl="0" eaLnBrk="1" fontAlgn="auto" latinLnBrk="0" hangingPunct="1">
                <a:spcBef>
                  <a:spcPts val="0"/>
                </a:spcBef>
                <a:spcAft>
                  <a:spcPts val="0"/>
                </a:spcAft>
                <a:buClrTx/>
                <a:buSzTx/>
                <a:buFontTx/>
                <a:buNone/>
                <a:tabLst/>
                <a:defRPr/>
              </a:pPr>
              <a:r>
                <a:rPr lang="en-US" sz="700" dirty="0">
                  <a:effectLst/>
                  <a:latin typeface="Century Gothic" panose="020B0502020202020204" pitchFamily="34" charset="0"/>
                  <a:ea typeface="Calibri" panose="020F0502020204030204" pitchFamily="34" charset="0"/>
                  <a:cs typeface="Times New Roman" panose="02020603050405020304" pitchFamily="18" charset="0"/>
                </a:rPr>
                <a:t>Social Workers, Chaplains, Child Life Specialists, Psychologists, Nurses, Physician Assistants and Advanced Practice Providers</a:t>
              </a:r>
            </a:p>
            <a:p>
              <a:pPr marL="0" marR="0" indent="0" algn="l" defTabSz="1018824" rtl="0" eaLnBrk="1" fontAlgn="auto" latinLnBrk="0" hangingPunct="1">
                <a:spcBef>
                  <a:spcPts val="0"/>
                </a:spcBef>
                <a:spcAft>
                  <a:spcPts val="0"/>
                </a:spcAft>
                <a:buClrTx/>
                <a:buSzTx/>
                <a:buFontTx/>
                <a:buNone/>
                <a:tabLst/>
                <a:defRPr/>
              </a:pPr>
              <a:r>
                <a:rPr lang="en-US" sz="700" dirty="0">
                  <a:latin typeface="Century Gothic" panose="020B0502020202020204" pitchFamily="34" charset="0"/>
                  <a:cs typeface="Times New Roman" panose="02020603050405020304" pitchFamily="18" charset="0"/>
                </a:rPr>
                <a:t>*Everyone welcome</a:t>
              </a:r>
              <a:endParaRPr lang="en-US" sz="700" i="0" u="none" strike="noStrike" kern="1200" baseline="0" dirty="0">
                <a:solidFill>
                  <a:srgbClr val="415569"/>
                </a:solidFill>
                <a:latin typeface="Century Gothic" panose="020B0502020202020204" pitchFamily="34" charset="0"/>
              </a:endParaRPr>
            </a:p>
          </p:txBody>
        </p:sp>
        <p:sp>
          <p:nvSpPr>
            <p:cNvPr id="11" name="TextBox 10">
              <a:extLst>
                <a:ext uri="{FF2B5EF4-FFF2-40B4-BE49-F238E27FC236}">
                  <a16:creationId xmlns:a16="http://schemas.microsoft.com/office/drawing/2014/main" id="{05442D67-D8F0-EE74-7583-FEE9FF17AE03}"/>
                </a:ext>
              </a:extLst>
            </p:cNvPr>
            <p:cNvSpPr txBox="1"/>
            <p:nvPr/>
          </p:nvSpPr>
          <p:spPr>
            <a:xfrm>
              <a:off x="1923552" y="4331888"/>
              <a:ext cx="2722881" cy="415498"/>
            </a:xfrm>
            <a:prstGeom prst="rect">
              <a:avLst/>
            </a:prstGeom>
            <a:noFill/>
          </p:spPr>
          <p:txBody>
            <a:bodyPr wrap="square" rtlCol="0">
              <a:spAutoFit/>
            </a:bodyPr>
            <a:lstStyle/>
            <a:p>
              <a:pPr marL="0" marR="0" indent="0" defTabSz="1018824" rtl="0" eaLnBrk="1" fontAlgn="auto" latinLnBrk="0" hangingPunct="1">
                <a:spcBef>
                  <a:spcPts val="0"/>
                </a:spcBef>
                <a:spcAft>
                  <a:spcPts val="600"/>
                </a:spcAft>
                <a:buClrTx/>
                <a:buSzTx/>
                <a:buFontTx/>
                <a:buNone/>
                <a:tabLst/>
                <a:defRPr/>
              </a:pPr>
              <a:r>
                <a:rPr lang="en-US" sz="700" i="0" u="none" strike="noStrike" kern="1200" baseline="0" dirty="0">
                  <a:solidFill>
                    <a:srgbClr val="415569"/>
                  </a:solidFill>
                  <a:latin typeface="Century Gothic" panose="020B0502020202020204" pitchFamily="34" charset="0"/>
                  <a:ea typeface="Sharp Sans Display No1 Semibold" pitchFamily="50" charset="0"/>
                  <a:cs typeface="Sharp Sans Display No1 Semibold" pitchFamily="50" charset="0"/>
                </a:rPr>
                <a:t>To </a:t>
              </a:r>
              <a:r>
                <a:rPr lang="en-US" sz="700" b="1" i="0" u="none" strike="noStrike" kern="1200" baseline="0" dirty="0">
                  <a:solidFill>
                    <a:srgbClr val="CC2032"/>
                  </a:solidFill>
                  <a:latin typeface="Century Gothic" panose="020B0502020202020204" pitchFamily="34" charset="0"/>
                  <a:ea typeface="Sharp Sans Display No1 Semibold" pitchFamily="50" charset="0"/>
                  <a:cs typeface="Sharp Sans Display No1 Semibold" pitchFamily="50" charset="0"/>
                </a:rPr>
                <a:t>claim credit</a:t>
              </a:r>
              <a:r>
                <a:rPr lang="en-US" sz="700" i="0" u="none" strike="noStrike" kern="1200" baseline="0" dirty="0">
                  <a:solidFill>
                    <a:srgbClr val="415569"/>
                  </a:solidFill>
                  <a:latin typeface="Century Gothic" panose="020B0502020202020204" pitchFamily="34" charset="0"/>
                  <a:ea typeface="Sharp Sans Display No1 Semibold" pitchFamily="50" charset="0"/>
                  <a:cs typeface="Sharp Sans Display No1 Semibold" pitchFamily="50" charset="0"/>
                </a:rPr>
                <a:t>, text SMS code provided during          Grand Rounds session</a:t>
              </a:r>
              <a:r>
                <a:rPr lang="en-US" sz="700" dirty="0">
                  <a:solidFill>
                    <a:srgbClr val="415569"/>
                  </a:solidFill>
                  <a:latin typeface="Century Gothic" panose="020B0502020202020204" pitchFamily="34" charset="0"/>
                  <a:ea typeface="Sharp Sans Display No1 Semibold" pitchFamily="50" charset="0"/>
                  <a:cs typeface="Sharp Sans Display No1 Semibold" pitchFamily="50" charset="0"/>
                </a:rPr>
                <a:t> </a:t>
              </a:r>
              <a:r>
                <a:rPr lang="en-US" sz="700" i="0" u="none" strike="noStrike" kern="1200" baseline="0" dirty="0">
                  <a:solidFill>
                    <a:srgbClr val="415569"/>
                  </a:solidFill>
                  <a:latin typeface="Century Gothic" panose="020B0502020202020204" pitchFamily="34" charset="0"/>
                  <a:ea typeface="Sharp Sans Display No1 Semibold" pitchFamily="50" charset="0"/>
                  <a:cs typeface="Sharp Sans Display No1 Semibold" pitchFamily="50" charset="0"/>
                </a:rPr>
                <a:t>to 301-273-7643</a:t>
              </a:r>
              <a:r>
                <a:rPr lang="en-US" sz="700" dirty="0">
                  <a:solidFill>
                    <a:srgbClr val="415569"/>
                  </a:solidFill>
                  <a:latin typeface="Century Gothic" panose="020B0502020202020204" pitchFamily="34" charset="0"/>
                  <a:ea typeface="Sharp Sans Display No1 Semibold" pitchFamily="50" charset="0"/>
                  <a:cs typeface="Sharp Sans Display No1 Semibold" pitchFamily="50" charset="0"/>
                </a:rPr>
                <a:t> Or, enter the code at ce.childrensnational.org/code</a:t>
              </a:r>
              <a:endParaRPr lang="en-US" sz="700" i="0" u="none" strike="noStrike" kern="1200" baseline="0" dirty="0">
                <a:solidFill>
                  <a:srgbClr val="415569"/>
                </a:solidFill>
                <a:latin typeface="Century Gothic" panose="020B0502020202020204" pitchFamily="34" charset="0"/>
                <a:ea typeface="Sharp Sans Display No1 Semibold" pitchFamily="50" charset="0"/>
                <a:cs typeface="Sharp Sans Display No1 Semibold" pitchFamily="50" charset="0"/>
              </a:endParaRPr>
            </a:p>
          </p:txBody>
        </p:sp>
      </p:grpSp>
      <p:sp>
        <p:nvSpPr>
          <p:cNvPr id="16" name="Заголовок 5">
            <a:extLst>
              <a:ext uri="{FF2B5EF4-FFF2-40B4-BE49-F238E27FC236}">
                <a16:creationId xmlns:a16="http://schemas.microsoft.com/office/drawing/2014/main" id="{626DD648-2A33-2A53-A701-ABD5A1DC4459}"/>
              </a:ext>
            </a:extLst>
          </p:cNvPr>
          <p:cNvSpPr txBox="1">
            <a:spLocks/>
          </p:cNvSpPr>
          <p:nvPr/>
        </p:nvSpPr>
        <p:spPr>
          <a:xfrm>
            <a:off x="2674779" y="1808553"/>
            <a:ext cx="1897221" cy="1938656"/>
          </a:xfrm>
          <a:prstGeom prst="rect">
            <a:avLst/>
          </a:prstGeom>
        </p:spPr>
        <p:txBody>
          <a:bodyPr vert="horz" lIns="91440" tIns="45720" rIns="91440" bIns="45720" rtlCol="0" anchor="t">
            <a:noAutofit/>
          </a:bodyPr>
          <a:lstStyle>
            <a:lvl1pPr algn="l" defTabSz="777240" rtl="0" eaLnBrk="1" latinLnBrk="0" hangingPunct="1">
              <a:lnSpc>
                <a:spcPct val="80000"/>
              </a:lnSpc>
              <a:spcBef>
                <a:spcPct val="0"/>
              </a:spcBef>
              <a:buNone/>
              <a:defRPr lang="en-US" sz="4800" b="0" kern="1200" dirty="0">
                <a:solidFill>
                  <a:schemeClr val="bg2"/>
                </a:solidFill>
                <a:latin typeface="Sharp Sans Display No1 Semibold" pitchFamily="50" charset="0"/>
                <a:ea typeface="Sharp Sans Display No1 Semibold" pitchFamily="50" charset="0"/>
                <a:cs typeface="Sharp Sans Display No1 Semibold" pitchFamily="50" charset="0"/>
              </a:defRPr>
            </a:lvl1pPr>
          </a:lstStyle>
          <a:p>
            <a:pPr>
              <a:lnSpc>
                <a:spcPct val="100000"/>
              </a:lnSpc>
            </a:pPr>
            <a:endParaRPr lang="en-US" sz="1100" b="1" dirty="0">
              <a:solidFill>
                <a:srgbClr val="415569"/>
              </a:solidFill>
              <a:latin typeface="Century Gothic" panose="020B0502020202020204" pitchFamily="34" charset="0"/>
            </a:endParaRPr>
          </a:p>
          <a:p>
            <a:pPr marR="0"/>
            <a:r>
              <a:rPr lang="en-US" sz="1100" b="1" dirty="0">
                <a:solidFill>
                  <a:srgbClr val="415569"/>
                </a:solidFill>
                <a:latin typeface="Century Gothic" panose="020B0502020202020204" pitchFamily="34" charset="0"/>
              </a:rPr>
              <a:t>Doug Opel MD, MPH</a:t>
            </a:r>
          </a:p>
          <a:p>
            <a:pPr marR="0"/>
            <a:endParaRPr lang="en-US" sz="1100" b="1" dirty="0">
              <a:solidFill>
                <a:srgbClr val="415569"/>
              </a:solidFill>
              <a:latin typeface="Century Gothic" panose="020B0502020202020204" pitchFamily="34" charset="0"/>
            </a:endParaRPr>
          </a:p>
          <a:p>
            <a:r>
              <a:rPr lang="en-US" sz="700" b="1" dirty="0">
                <a:solidFill>
                  <a:srgbClr val="415569"/>
                </a:solidFill>
                <a:latin typeface="Century Gothic" panose="020B0502020202020204" pitchFamily="34" charset="0"/>
              </a:rPr>
              <a:t>Professor, Department of Pediatrics</a:t>
            </a:r>
          </a:p>
          <a:p>
            <a:r>
              <a:rPr lang="en-US" sz="700" b="1" dirty="0">
                <a:solidFill>
                  <a:srgbClr val="415569"/>
                </a:solidFill>
                <a:latin typeface="Century Gothic" panose="020B0502020202020204" pitchFamily="34" charset="0"/>
              </a:rPr>
              <a:t>University of Washington School of Medicine</a:t>
            </a:r>
          </a:p>
          <a:p>
            <a:r>
              <a:rPr lang="en-US" sz="700" b="1" dirty="0">
                <a:solidFill>
                  <a:srgbClr val="415569"/>
                </a:solidFill>
                <a:latin typeface="Century Gothic" panose="020B0502020202020204" pitchFamily="34" charset="0"/>
              </a:rPr>
              <a:t>Director, Treuman Katz Center for Pediatric Bioethics and Palliative Care</a:t>
            </a:r>
          </a:p>
          <a:p>
            <a:pPr>
              <a:spcAft>
                <a:spcPts val="500"/>
              </a:spcAft>
            </a:pPr>
            <a:r>
              <a:rPr lang="en-US" sz="700" b="1" dirty="0">
                <a:solidFill>
                  <a:srgbClr val="415569"/>
                </a:solidFill>
                <a:latin typeface="Century Gothic" panose="020B0502020202020204" pitchFamily="34" charset="0"/>
              </a:rPr>
              <a:t>Seattle Children’s Research Institute</a:t>
            </a:r>
          </a:p>
          <a:p>
            <a:pPr>
              <a:lnSpc>
                <a:spcPct val="100000"/>
              </a:lnSpc>
            </a:pPr>
            <a:endParaRPr lang="en-US" sz="100" b="1" dirty="0">
              <a:solidFill>
                <a:srgbClr val="415569"/>
              </a:solidFill>
              <a:latin typeface="Century Gothic" panose="020B0502020202020204" pitchFamily="34" charset="0"/>
            </a:endParaRPr>
          </a:p>
          <a:p>
            <a:pPr>
              <a:lnSpc>
                <a:spcPct val="100000"/>
              </a:lnSpc>
            </a:pPr>
            <a:endParaRPr lang="en-US" sz="1300" dirty="0">
              <a:solidFill>
                <a:srgbClr val="415569"/>
              </a:solidFill>
              <a:latin typeface="Century Gothic" panose="020B0502020202020204" pitchFamily="34" charset="0"/>
            </a:endParaRPr>
          </a:p>
        </p:txBody>
      </p:sp>
      <p:pic>
        <p:nvPicPr>
          <p:cNvPr id="18" name="Picture 2">
            <a:extLst>
              <a:ext uri="{FF2B5EF4-FFF2-40B4-BE49-F238E27FC236}">
                <a16:creationId xmlns:a16="http://schemas.microsoft.com/office/drawing/2014/main" id="{74232733-9D37-C7E6-25C3-E26AB1241E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958" y="5876882"/>
            <a:ext cx="589448" cy="405952"/>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a:extLst>
              <a:ext uri="{FF2B5EF4-FFF2-40B4-BE49-F238E27FC236}">
                <a16:creationId xmlns:a16="http://schemas.microsoft.com/office/drawing/2014/main" id="{61725D03-A5C7-17E7-3829-9EC8BC977330}"/>
              </a:ext>
            </a:extLst>
          </p:cNvPr>
          <p:cNvSpPr/>
          <p:nvPr/>
        </p:nvSpPr>
        <p:spPr>
          <a:xfrm>
            <a:off x="0" y="4891864"/>
            <a:ext cx="4572000" cy="92860"/>
          </a:xfrm>
          <a:prstGeom prst="rect">
            <a:avLst/>
          </a:prstGeom>
          <a:solidFill>
            <a:srgbClr val="CC203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98C0290-B542-AB64-350A-E4A5995B25AF}"/>
              </a:ext>
            </a:extLst>
          </p:cNvPr>
          <p:cNvSpPr txBox="1"/>
          <p:nvPr/>
        </p:nvSpPr>
        <p:spPr>
          <a:xfrm>
            <a:off x="0" y="4954250"/>
            <a:ext cx="3847105" cy="1446550"/>
          </a:xfrm>
          <a:prstGeom prst="rect">
            <a:avLst/>
          </a:prstGeom>
          <a:noFill/>
        </p:spPr>
        <p:txBody>
          <a:bodyPr wrap="square" rtlCol="0">
            <a:spAutoFit/>
          </a:bodyPr>
          <a:lstStyle/>
          <a:p>
            <a:pPr algn="l"/>
            <a:r>
              <a:rPr lang="en-US" sz="400" b="1" dirty="0">
                <a:solidFill>
                  <a:srgbClr val="000000"/>
                </a:solidFill>
                <a:latin typeface="Century Gothic" panose="020B0502020202020204" pitchFamily="34" charset="0"/>
              </a:rPr>
              <a:t>Joint Accreditation</a:t>
            </a:r>
          </a:p>
          <a:p>
            <a:pPr algn="l"/>
            <a:r>
              <a:rPr lang="en-US" sz="400" dirty="0">
                <a:solidFill>
                  <a:srgbClr val="000000"/>
                </a:solidFill>
                <a:latin typeface="Century Gothic" panose="020B0502020202020204" pitchFamily="34" charset="0"/>
              </a:rPr>
              <a:t>In support of improving patient care, this activity has been planned and implemented by Children’s National Hospital. Children’s National Hospital is jointly accredited by the Accreditation Council for Continuing Medical Education (ACCME), the Accreditation Council for Pharmacy Education (ACPE), and the American Nurses Credentialing Center (ANCC), to provide continuing education for the healthcare team.  Children’s National Hospital Accreditation Provider# 4008362</a:t>
            </a:r>
          </a:p>
          <a:p>
            <a:pPr algn="l"/>
            <a:r>
              <a:rPr lang="en-US" sz="400" b="1" dirty="0">
                <a:solidFill>
                  <a:srgbClr val="000000"/>
                </a:solidFill>
                <a:latin typeface="Century Gothic" panose="020B0502020202020204" pitchFamily="34" charset="0"/>
              </a:rPr>
              <a:t>Credit Designation Statements</a:t>
            </a:r>
          </a:p>
          <a:p>
            <a:pPr algn="l"/>
            <a:r>
              <a:rPr lang="en-US" sz="400" b="1" dirty="0">
                <a:solidFill>
                  <a:srgbClr val="000000"/>
                </a:solidFill>
                <a:latin typeface="Century Gothic" panose="020B0502020202020204" pitchFamily="34" charset="0"/>
              </a:rPr>
              <a:t>ACCME: </a:t>
            </a:r>
            <a:r>
              <a:rPr lang="en-US" sz="400" dirty="0">
                <a:solidFill>
                  <a:srgbClr val="000000"/>
                </a:solidFill>
                <a:latin typeface="Century Gothic" panose="020B0502020202020204" pitchFamily="34" charset="0"/>
              </a:rPr>
              <a:t>Children’s National Hospital designates this live/enduring activity for a maximum of 1.0 </a:t>
            </a:r>
            <a:r>
              <a:rPr lang="en-US" sz="400" i="1" dirty="0">
                <a:solidFill>
                  <a:srgbClr val="000000"/>
                </a:solidFill>
                <a:latin typeface="Century Gothic" panose="020B0502020202020204" pitchFamily="34" charset="0"/>
              </a:rPr>
              <a:t>AMA PRA Category 1 CreditsTM </a:t>
            </a:r>
            <a:r>
              <a:rPr lang="en-US" sz="400" dirty="0">
                <a:solidFill>
                  <a:srgbClr val="000000"/>
                </a:solidFill>
                <a:latin typeface="Century Gothic" panose="020B0502020202020204" pitchFamily="34" charset="0"/>
              </a:rPr>
              <a:t>for physicians. Physicians should claim only the credit commensurate with the extent of their participation in the activity.</a:t>
            </a:r>
          </a:p>
          <a:p>
            <a:pPr algn="l"/>
            <a:r>
              <a:rPr lang="en-US" sz="400" b="1" dirty="0">
                <a:solidFill>
                  <a:srgbClr val="000000"/>
                </a:solidFill>
                <a:latin typeface="Century Gothic" panose="020B0502020202020204" pitchFamily="34" charset="0"/>
              </a:rPr>
              <a:t>ANCC: </a:t>
            </a:r>
            <a:r>
              <a:rPr lang="en-US" sz="400" dirty="0">
                <a:solidFill>
                  <a:srgbClr val="000000"/>
                </a:solidFill>
                <a:latin typeface="Century Gothic" panose="020B0502020202020204" pitchFamily="34" charset="0"/>
              </a:rPr>
              <a:t>Children’s National Hospital designates this activity for a maximum of 1.0 LIVE ANCC contact hours.</a:t>
            </a:r>
          </a:p>
          <a:p>
            <a:pPr algn="l"/>
            <a:r>
              <a:rPr lang="en-US" sz="400" b="1" dirty="0">
                <a:solidFill>
                  <a:srgbClr val="000000"/>
                </a:solidFill>
                <a:latin typeface="Century Gothic" panose="020B0502020202020204" pitchFamily="34" charset="0"/>
              </a:rPr>
              <a:t>Psychology: </a:t>
            </a:r>
            <a:r>
              <a:rPr lang="en-US" sz="400" dirty="0">
                <a:solidFill>
                  <a:srgbClr val="000000"/>
                </a:solidFill>
                <a:latin typeface="Century Gothic" panose="020B0502020202020204" pitchFamily="34" charset="0"/>
              </a:rPr>
              <a:t>Continuing Education (CE) credits for psychologists are provided through the co-sponsorship of the American Psychological Association (APA) Office of Continuing Education in Psychology (CEP). The APA CEP Office maintains responsibility for the content of the programs. All confirmed participants will earn 1.0 CE credits (Instructional Level, Intermediate Learning) upon successful completion of the learning event and evaluation.</a:t>
            </a:r>
          </a:p>
          <a:p>
            <a:pPr algn="l"/>
            <a:r>
              <a:rPr lang="en-US" sz="400" b="1" dirty="0">
                <a:solidFill>
                  <a:srgbClr val="000000"/>
                </a:solidFill>
                <a:latin typeface="Century Gothic" panose="020B0502020202020204" pitchFamily="34" charset="0"/>
              </a:rPr>
              <a:t>Pharmacy: </a:t>
            </a:r>
            <a:r>
              <a:rPr lang="en-US" sz="400" dirty="0">
                <a:solidFill>
                  <a:srgbClr val="000000"/>
                </a:solidFill>
                <a:latin typeface="Century Gothic" panose="020B0502020202020204" pitchFamily="34" charset="0"/>
              </a:rPr>
              <a:t>Children’s National Health System is accredited by the Accreditation Council for Pharmacy Education (ACPE) as a provider of continuing pharmacy education.  This program meets ACPE criteria for 1.0 contact hour (0.1 CEU).  Credit will be awarded through the CPE Monitor, within 3–4 weeks of the seminar to those who successfully complete the program and complete the online evaluation (to be sent within a week of CE activity completion). NABP number and month/day of birth are required to receive credit. This activity will expire within 30 days of activity. ACPE Universal Program number assigned to this program is JA4008362-0000-24-001-L99-P.</a:t>
            </a:r>
          </a:p>
          <a:p>
            <a:pPr algn="l"/>
            <a:r>
              <a:rPr lang="en-US" sz="400" b="1" dirty="0">
                <a:solidFill>
                  <a:srgbClr val="000000"/>
                </a:solidFill>
                <a:latin typeface="Century Gothic" panose="020B0502020202020204" pitchFamily="34" charset="0"/>
              </a:rPr>
              <a:t>Social Work: </a:t>
            </a:r>
            <a:r>
              <a:rPr lang="en-US" sz="400" dirty="0">
                <a:solidFill>
                  <a:srgbClr val="000000"/>
                </a:solidFill>
                <a:latin typeface="Century Gothic" panose="020B0502020202020204" pitchFamily="34" charset="0"/>
              </a:rPr>
              <a:t>As a Jointly Accredited Organization, Children’s National Hospital is approved to offer social work continuing education by the Association of Social Work Boards (ASWB) Approved Continuing Education (ACE) program. Organizations, not individual courses, are approved under this program. Regulatory boards are the final authority on courses accepted for continuing education credit. Social workers completing this course receive 1.0 general continuing education credit.</a:t>
            </a:r>
          </a:p>
        </p:txBody>
      </p:sp>
      <p:sp>
        <p:nvSpPr>
          <p:cNvPr id="3" name="Заголовок 5">
            <a:extLst>
              <a:ext uri="{FF2B5EF4-FFF2-40B4-BE49-F238E27FC236}">
                <a16:creationId xmlns:a16="http://schemas.microsoft.com/office/drawing/2014/main" id="{F53D301A-D92E-CABE-112C-11205139596E}"/>
              </a:ext>
            </a:extLst>
          </p:cNvPr>
          <p:cNvSpPr txBox="1">
            <a:spLocks/>
          </p:cNvSpPr>
          <p:nvPr/>
        </p:nvSpPr>
        <p:spPr>
          <a:xfrm>
            <a:off x="104775" y="15865"/>
            <a:ext cx="5173038" cy="1265433"/>
          </a:xfrm>
          <a:prstGeom prst="rect">
            <a:avLst/>
          </a:prstGeom>
        </p:spPr>
        <p:txBody>
          <a:bodyPr vert="horz" lIns="91440" tIns="45720" rIns="91440" bIns="45720" rtlCol="0" anchor="t">
            <a:normAutofit/>
          </a:bodyPr>
          <a:lstStyle>
            <a:lvl1pPr algn="l" defTabSz="777240" rtl="0" eaLnBrk="1" latinLnBrk="0" hangingPunct="1">
              <a:lnSpc>
                <a:spcPct val="80000"/>
              </a:lnSpc>
              <a:spcBef>
                <a:spcPct val="0"/>
              </a:spcBef>
              <a:buNone/>
              <a:defRPr lang="en-US" sz="4800" b="0" kern="1200" dirty="0">
                <a:solidFill>
                  <a:schemeClr val="bg2"/>
                </a:solidFill>
                <a:latin typeface="Sharp Sans Display No1 Semibold" pitchFamily="50" charset="0"/>
                <a:ea typeface="Sharp Sans Display No1 Semibold" pitchFamily="50" charset="0"/>
                <a:cs typeface="Sharp Sans Display No1 Semibold" pitchFamily="50" charset="0"/>
              </a:defRPr>
            </a:lvl1pPr>
          </a:lstStyle>
          <a:p>
            <a:r>
              <a:rPr lang="en-US" sz="1800" b="1" u="sng" dirty="0">
                <a:effectLst/>
                <a:latin typeface="Century Gothic" panose="020B0502020202020204" pitchFamily="34" charset="0"/>
                <a:ea typeface="Tahoma" panose="020B0604030504040204" pitchFamily="34" charset="0"/>
              </a:rPr>
              <a:t>Dialogue with the Ethicist</a:t>
            </a:r>
          </a:p>
          <a:p>
            <a:pPr defTabSz="1018824">
              <a:lnSpc>
                <a:spcPct val="100000"/>
              </a:lnSpc>
              <a:spcBef>
                <a:spcPts val="0"/>
              </a:spcBef>
              <a:defRPr/>
            </a:pPr>
            <a:r>
              <a:rPr lang="en-US" sz="1000" b="1" dirty="0">
                <a:latin typeface="Century Gothic" panose="020B0502020202020204" pitchFamily="34" charset="0"/>
                <a:ea typeface="Sharp Sans Display No1 Semibold" pitchFamily="50" charset="0"/>
                <a:cs typeface="Sharp Sans Display No1 Semibold" pitchFamily="50" charset="0"/>
              </a:rPr>
              <a:t>Bear Vision Center, 2</a:t>
            </a:r>
            <a:r>
              <a:rPr lang="en-US" sz="1000" b="1" baseline="30000" dirty="0">
                <a:latin typeface="Century Gothic" panose="020B0502020202020204" pitchFamily="34" charset="0"/>
                <a:ea typeface="Sharp Sans Display No1 Semibold" pitchFamily="50" charset="0"/>
                <a:cs typeface="Sharp Sans Display No1 Semibold" pitchFamily="50" charset="0"/>
              </a:rPr>
              <a:t>nd</a:t>
            </a:r>
            <a:r>
              <a:rPr lang="en-US" sz="1000" b="1" dirty="0">
                <a:latin typeface="Century Gothic" panose="020B0502020202020204" pitchFamily="34" charset="0"/>
                <a:ea typeface="Sharp Sans Display No1 Semibold" pitchFamily="50" charset="0"/>
                <a:cs typeface="Sharp Sans Display No1 Semibold" pitchFamily="50" charset="0"/>
              </a:rPr>
              <a:t> Floor Main </a:t>
            </a:r>
            <a:r>
              <a:rPr lang="en-US" sz="1000" b="1" i="0" u="none" strike="noStrike" kern="1200" baseline="0" dirty="0">
                <a:solidFill>
                  <a:schemeClr val="bg2"/>
                </a:solidFill>
                <a:latin typeface="Century Gothic" panose="020B0502020202020204" pitchFamily="34" charset="0"/>
                <a:ea typeface="Sharp Sans Display No1 Semibold" pitchFamily="50" charset="0"/>
                <a:cs typeface="Sharp Sans Display No1 Semibold" pitchFamily="50" charset="0"/>
              </a:rPr>
              <a:t>and </a:t>
            </a:r>
            <a:r>
              <a:rPr lang="en-US" sz="1000" b="1" i="0" u="none" strike="noStrike" kern="1200" baseline="0" dirty="0">
                <a:solidFill>
                  <a:schemeClr val="bg2"/>
                </a:solidFill>
                <a:latin typeface="Century Gothic" panose="020B0502020202020204" pitchFamily="34" charset="0"/>
                <a:ea typeface="Sharp Sans Display No1 Semibold" pitchFamily="50" charset="0"/>
                <a:cs typeface="Sharp Sans Display No1 Semibold" pitchFamily="50" charset="0"/>
                <a:hlinkClick r:id="rId5">
                  <a:extLst>
                    <a:ext uri="{A12FA001-AC4F-418D-AE19-62706E023703}">
                      <ahyp:hlinkClr xmlns:ahyp="http://schemas.microsoft.com/office/drawing/2018/hyperlinkcolor" val="tx"/>
                    </a:ext>
                  </a:extLst>
                </a:hlinkClick>
              </a:rPr>
              <a:t>Zoom</a:t>
            </a:r>
            <a:endParaRPr lang="en-US" sz="1000" b="1" dirty="0">
              <a:latin typeface="Century Gothic" panose="020B0502020202020204" pitchFamily="34" charset="0"/>
            </a:endParaRPr>
          </a:p>
          <a:p>
            <a:pPr marL="0" marR="0" indent="0" algn="l" defTabSz="1018824" rtl="0" eaLnBrk="1" fontAlgn="auto" latinLnBrk="0" hangingPunct="1">
              <a:lnSpc>
                <a:spcPct val="100000"/>
              </a:lnSpc>
              <a:spcBef>
                <a:spcPts val="0"/>
              </a:spcBef>
              <a:spcAft>
                <a:spcPts val="0"/>
              </a:spcAft>
              <a:buClrTx/>
              <a:buSzTx/>
              <a:buFontTx/>
              <a:buNone/>
              <a:tabLst/>
              <a:defRPr/>
            </a:pPr>
            <a:r>
              <a:rPr lang="en-US" sz="1000" b="1" dirty="0">
                <a:solidFill>
                  <a:schemeClr val="bg2"/>
                </a:solidFill>
                <a:latin typeface="Century Gothic" panose="020B0502020202020204" pitchFamily="34" charset="0"/>
                <a:ea typeface="Sharp Sans Display No1 Semibold" pitchFamily="50" charset="0"/>
                <a:cs typeface="Sharp Sans Display No1 Semibold" pitchFamily="50" charset="0"/>
              </a:rPr>
              <a:t>May </a:t>
            </a:r>
            <a:r>
              <a:rPr lang="en-US" sz="1000" b="1" dirty="0">
                <a:latin typeface="Century Gothic" panose="020B0502020202020204" pitchFamily="34" charset="0"/>
              </a:rPr>
              <a:t>21</a:t>
            </a:r>
            <a:r>
              <a:rPr lang="en-US" sz="1000" b="1" dirty="0">
                <a:solidFill>
                  <a:schemeClr val="bg2"/>
                </a:solidFill>
                <a:latin typeface="Century Gothic" panose="020B0502020202020204" pitchFamily="34" charset="0"/>
                <a:ea typeface="Sharp Sans Display No1 Semibold" pitchFamily="50" charset="0"/>
                <a:cs typeface="Sharp Sans Display No1 Semibold" pitchFamily="50" charset="0"/>
              </a:rPr>
              <a:t>,</a:t>
            </a:r>
            <a:r>
              <a:rPr lang="en-US" sz="1000" b="1" i="0" u="none" strike="noStrike" kern="1200" baseline="0" dirty="0">
                <a:solidFill>
                  <a:schemeClr val="bg2"/>
                </a:solidFill>
                <a:latin typeface="Century Gothic" panose="020B0502020202020204" pitchFamily="34" charset="0"/>
                <a:ea typeface="Sharp Sans Display No1 Semibold" pitchFamily="50" charset="0"/>
                <a:cs typeface="Sharp Sans Display No1 Semibold" pitchFamily="50" charset="0"/>
              </a:rPr>
              <a:t> 2025</a:t>
            </a:r>
          </a:p>
          <a:p>
            <a:pPr marL="0" marR="0" indent="0" algn="l" defTabSz="1018824" rtl="0" eaLnBrk="1" fontAlgn="auto" latinLnBrk="0" hangingPunct="1">
              <a:lnSpc>
                <a:spcPct val="100000"/>
              </a:lnSpc>
              <a:spcBef>
                <a:spcPts val="0"/>
              </a:spcBef>
              <a:spcAft>
                <a:spcPts val="0"/>
              </a:spcAft>
              <a:buClrTx/>
              <a:buSzTx/>
              <a:buFontTx/>
              <a:buNone/>
              <a:tabLst/>
              <a:defRPr/>
            </a:pPr>
            <a:r>
              <a:rPr lang="en-US" sz="1000" b="1" i="0" u="none" strike="noStrike" kern="1200" baseline="0" dirty="0">
                <a:solidFill>
                  <a:schemeClr val="bg2"/>
                </a:solidFill>
                <a:latin typeface="Century Gothic" panose="020B0502020202020204" pitchFamily="34" charset="0"/>
                <a:ea typeface="Sharp Sans Display No1 Semibold" pitchFamily="50" charset="0"/>
                <a:cs typeface="Sharp Sans Display No1 Semibold" pitchFamily="50" charset="0"/>
              </a:rPr>
              <a:t>1:00pm – 3:00pm</a:t>
            </a:r>
          </a:p>
          <a:p>
            <a:pPr>
              <a:lnSpc>
                <a:spcPct val="100000"/>
              </a:lnSpc>
            </a:pPr>
            <a:r>
              <a:rPr lang="en-US" sz="1000" b="1" dirty="0">
                <a:latin typeface="Century Gothic" panose="020B0502020202020204" pitchFamily="34" charset="0"/>
              </a:rPr>
              <a:t> </a:t>
            </a:r>
          </a:p>
        </p:txBody>
      </p:sp>
      <p:pic>
        <p:nvPicPr>
          <p:cNvPr id="4" name="Picture 2" descr="Douglas J Opel, MD, MPH">
            <a:extLst>
              <a:ext uri="{FF2B5EF4-FFF2-40B4-BE49-F238E27FC236}">
                <a16:creationId xmlns:a16="http://schemas.microsoft.com/office/drawing/2014/main" id="{540A31B2-BC19-37BA-8E2D-0427C392BB9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69854" y="370956"/>
            <a:ext cx="1397371" cy="1397371"/>
          </a:xfrm>
          <a:prstGeom prst="ellipse">
            <a:avLst/>
          </a:prstGeom>
          <a:ln w="12700" cap="rnd">
            <a:solidFill>
              <a:srgbClr val="333333"/>
            </a:solidFill>
          </a:ln>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97E8DF8-646D-5B6E-5B79-589A89621D6C}"/>
              </a:ext>
            </a:extLst>
          </p:cNvPr>
          <p:cNvSpPr txBox="1"/>
          <p:nvPr/>
        </p:nvSpPr>
        <p:spPr>
          <a:xfrm>
            <a:off x="65635" y="1008221"/>
            <a:ext cx="2873023" cy="553998"/>
          </a:xfrm>
          <a:prstGeom prst="rect">
            <a:avLst/>
          </a:prstGeom>
          <a:noFill/>
        </p:spPr>
        <p:txBody>
          <a:bodyPr wrap="square" rtlCol="0">
            <a:spAutoFit/>
          </a:bodyPr>
          <a:lstStyle/>
          <a:p>
            <a:pPr>
              <a:lnSpc>
                <a:spcPct val="100000"/>
              </a:lnSpc>
            </a:pPr>
            <a:r>
              <a:rPr lang="en-US" sz="1000" b="1" dirty="0">
                <a:solidFill>
                  <a:srgbClr val="415569"/>
                </a:solidFill>
                <a:latin typeface="Century Gothic" panose="020B0502020202020204" pitchFamily="34" charset="0"/>
              </a:rPr>
              <a:t>Everyday Ethics: A Case of a Parent Refusing a Recommended Intervention for their Child </a:t>
            </a:r>
          </a:p>
        </p:txBody>
      </p:sp>
      <p:sp>
        <p:nvSpPr>
          <p:cNvPr id="13" name="TextBox 12">
            <a:extLst>
              <a:ext uri="{FF2B5EF4-FFF2-40B4-BE49-F238E27FC236}">
                <a16:creationId xmlns:a16="http://schemas.microsoft.com/office/drawing/2014/main" id="{4AC22AC8-A72E-2A94-D400-E9CD7B8E00C1}"/>
              </a:ext>
            </a:extLst>
          </p:cNvPr>
          <p:cNvSpPr txBox="1"/>
          <p:nvPr/>
        </p:nvSpPr>
        <p:spPr>
          <a:xfrm>
            <a:off x="989220" y="3011191"/>
            <a:ext cx="2608751" cy="1114921"/>
          </a:xfrm>
          <a:prstGeom prst="rect">
            <a:avLst/>
          </a:prstGeom>
          <a:noFill/>
        </p:spPr>
        <p:txBody>
          <a:bodyPr wrap="square">
            <a:spAutoFit/>
          </a:bodyPr>
          <a:lstStyle/>
          <a:p>
            <a:pPr marL="0" marR="0" indent="0" algn="l" defTabSz="1018824" rtl="0" eaLnBrk="1" fontAlgn="auto" latinLnBrk="0" hangingPunct="1">
              <a:lnSpc>
                <a:spcPct val="150000"/>
              </a:lnSpc>
              <a:spcBef>
                <a:spcPts val="0"/>
              </a:spcBef>
              <a:spcAft>
                <a:spcPts val="0"/>
              </a:spcAft>
              <a:buClrTx/>
              <a:buSzTx/>
              <a:buFontTx/>
              <a:buNone/>
              <a:tabLst/>
              <a:defRPr/>
            </a:pPr>
            <a:r>
              <a:rPr lang="en-US" sz="800" b="1" dirty="0">
                <a:latin typeface="Century Gothic" panose="020B0502020202020204" pitchFamily="34" charset="0"/>
                <a:ea typeface="Sharp Sans Display No1 Semibold" pitchFamily="50" charset="0"/>
                <a:cs typeface="Sharp Sans Display No1 Semibold" pitchFamily="50" charset="0"/>
              </a:rPr>
              <a:t>Bear Vision Center, 2</a:t>
            </a:r>
            <a:r>
              <a:rPr lang="en-US" sz="800" b="1" baseline="30000" dirty="0">
                <a:latin typeface="Century Gothic" panose="020B0502020202020204" pitchFamily="34" charset="0"/>
                <a:ea typeface="Sharp Sans Display No1 Semibold" pitchFamily="50" charset="0"/>
                <a:cs typeface="Sharp Sans Display No1 Semibold" pitchFamily="50" charset="0"/>
              </a:rPr>
              <a:t>nd</a:t>
            </a:r>
            <a:r>
              <a:rPr lang="en-US" sz="800" b="1" dirty="0">
                <a:latin typeface="Century Gothic" panose="020B0502020202020204" pitchFamily="34" charset="0"/>
                <a:ea typeface="Sharp Sans Display No1 Semibold" pitchFamily="50" charset="0"/>
                <a:cs typeface="Sharp Sans Display No1 Semibold" pitchFamily="50" charset="0"/>
              </a:rPr>
              <a:t> Floor Main</a:t>
            </a:r>
          </a:p>
          <a:p>
            <a:pPr marL="0" marR="0" indent="0" algn="l" defTabSz="1018824" rtl="0" eaLnBrk="1" fontAlgn="auto" latinLnBrk="0" hangingPunct="1">
              <a:lnSpc>
                <a:spcPct val="150000"/>
              </a:lnSpc>
              <a:spcBef>
                <a:spcPts val="0"/>
              </a:spcBef>
              <a:spcAft>
                <a:spcPts val="0"/>
              </a:spcAft>
              <a:buClrTx/>
              <a:buSzTx/>
              <a:buFontTx/>
              <a:buNone/>
              <a:tabLst/>
              <a:defRPr/>
            </a:pPr>
            <a:r>
              <a:rPr lang="en-US" sz="800" b="1" dirty="0">
                <a:latin typeface="Century Gothic" panose="020B0502020202020204" pitchFamily="34" charset="0"/>
                <a:ea typeface="Sharp Sans Display No1 Semibold" pitchFamily="50" charset="0"/>
                <a:cs typeface="Sharp Sans Display No1 Semibold" pitchFamily="50" charset="0"/>
              </a:rPr>
              <a:t>*In-person preferred </a:t>
            </a:r>
          </a:p>
          <a:p>
            <a:r>
              <a:rPr lang="en-US" sz="800" b="1" i="0" u="none" strike="noStrike" kern="1200" baseline="0" dirty="0">
                <a:latin typeface="Century Gothic" panose="020B0502020202020204" pitchFamily="34" charset="0"/>
                <a:ea typeface="Sharp Sans Display No1 Semibold" pitchFamily="50" charset="0"/>
                <a:cs typeface="Sharp Sans Display No1 Semibold" pitchFamily="50" charset="0"/>
              </a:rPr>
              <a:t>Zoom</a:t>
            </a:r>
            <a:r>
              <a:rPr lang="en-US" sz="800" b="1" dirty="0">
                <a:latin typeface="Century Gothic" panose="020B0502020202020204" pitchFamily="34" charset="0"/>
                <a:ea typeface="Sharp Sans Display No1 Semibold" pitchFamily="50" charset="0"/>
                <a:cs typeface="Sharp Sans Display No1 Semibold" pitchFamily="50" charset="0"/>
              </a:rPr>
              <a:t>: </a:t>
            </a:r>
            <a:r>
              <a:rPr lang="en-US" sz="800" dirty="0">
                <a:effectLst/>
                <a:latin typeface="Century Gothic" panose="020B0502020202020204" pitchFamily="34" charset="0"/>
              </a:rPr>
              <a:t>https://</a:t>
            </a:r>
            <a:r>
              <a:rPr lang="en-US" sz="800" dirty="0" err="1">
                <a:effectLst/>
                <a:latin typeface="Century Gothic" panose="020B0502020202020204" pitchFamily="34" charset="0"/>
              </a:rPr>
              <a:t>childrensnational.zoom.us</a:t>
            </a:r>
            <a:r>
              <a:rPr lang="en-US" sz="800" dirty="0">
                <a:effectLst/>
                <a:latin typeface="Century Gothic" panose="020B0502020202020204" pitchFamily="34" charset="0"/>
              </a:rPr>
              <a:t>/j/96107250912</a:t>
            </a:r>
          </a:p>
          <a:p>
            <a:r>
              <a:rPr lang="en-US" sz="800" dirty="0">
                <a:effectLst/>
                <a:latin typeface="Century Gothic" panose="020B0502020202020204" pitchFamily="34" charset="0"/>
              </a:rPr>
              <a:t>Meeting ID: 961 0725 0912</a:t>
            </a:r>
          </a:p>
          <a:p>
            <a:r>
              <a:rPr lang="en-US" sz="800" dirty="0">
                <a:effectLst/>
                <a:latin typeface="Century Gothic" panose="020B0502020202020204" pitchFamily="34" charset="0"/>
              </a:rPr>
              <a:t>Passcode: 20010</a:t>
            </a:r>
          </a:p>
          <a:p>
            <a:pPr marL="0" marR="0" indent="0" algn="l" defTabSz="1018824" rtl="0" eaLnBrk="1" fontAlgn="auto" latinLnBrk="0" hangingPunct="1">
              <a:lnSpc>
                <a:spcPct val="150000"/>
              </a:lnSpc>
              <a:spcBef>
                <a:spcPts val="0"/>
              </a:spcBef>
              <a:spcAft>
                <a:spcPts val="0"/>
              </a:spcAft>
              <a:buClrTx/>
              <a:buSzTx/>
              <a:buFontTx/>
              <a:buNone/>
              <a:tabLst/>
              <a:defRPr/>
            </a:pPr>
            <a:endParaRPr lang="en-US" sz="800" b="1" i="0" u="none" strike="noStrike" kern="1200" baseline="0" dirty="0">
              <a:latin typeface="Century Gothic" panose="020B0502020202020204" pitchFamily="34" charset="0"/>
              <a:ea typeface="Sharp Sans Display No1 Semibold" pitchFamily="50" charset="0"/>
              <a:cs typeface="Sharp Sans Display No1 Semibold" pitchFamily="50" charset="0"/>
            </a:endParaRPr>
          </a:p>
        </p:txBody>
      </p:sp>
    </p:spTree>
    <p:extLst>
      <p:ext uri="{BB962C8B-B14F-4D97-AF65-F5344CB8AC3E}">
        <p14:creationId xmlns:p14="http://schemas.microsoft.com/office/powerpoint/2010/main" val="29709434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495</TotalTime>
  <Words>583</Words>
  <Application>Microsoft Macintosh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Century Gothic</vt:lpstr>
      <vt:lpstr>Tahoma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Suffredini, Christine</dc:creator>
  <cp:lastModifiedBy>Madrigal, Vanessa</cp:lastModifiedBy>
  <cp:revision>45</cp:revision>
  <dcterms:created xsi:type="dcterms:W3CDTF">2024-06-12T15:35:21Z</dcterms:created>
  <dcterms:modified xsi:type="dcterms:W3CDTF">2025-05-09T19:05:20Z</dcterms:modified>
</cp:coreProperties>
</file>