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5720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569"/>
    <a:srgbClr val="CC2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04" d="100"/>
          <a:sy n="104" d="100"/>
        </p:scale>
        <p:origin x="349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3586-0037-4673-BBCA-4AD888C7ED90}" type="datetimeFigureOut">
              <a:rPr lang="en-US" smtClean="0"/>
              <a:t>3/28/2025</a:t>
            </a:fld>
            <a:endParaRPr lang="en-US"/>
          </a:p>
        </p:txBody>
      </p:sp>
      <p:sp>
        <p:nvSpPr>
          <p:cNvPr id="4" name="Slide Image Placeholder 3"/>
          <p:cNvSpPr>
            <a:spLocks noGrp="1" noRot="1" noChangeAspect="1"/>
          </p:cNvSpPr>
          <p:nvPr>
            <p:ph type="sldImg" idx="2"/>
          </p:nvPr>
        </p:nvSpPr>
        <p:spPr>
          <a:xfrm>
            <a:off x="2327275" y="1143000"/>
            <a:ext cx="2203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B209EE-2ADB-4FD5-8ADA-1F029F6F8DA9}" type="slidenum">
              <a:rPr lang="en-US" smtClean="0"/>
              <a:t>‹#›</a:t>
            </a:fld>
            <a:endParaRPr lang="en-US"/>
          </a:p>
        </p:txBody>
      </p:sp>
    </p:spTree>
    <p:extLst>
      <p:ext uri="{BB962C8B-B14F-4D97-AF65-F5344CB8AC3E}">
        <p14:creationId xmlns:p14="http://schemas.microsoft.com/office/powerpoint/2010/main" val="162262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165</a:t>
            </a:r>
          </a:p>
        </p:txBody>
      </p:sp>
      <p:sp>
        <p:nvSpPr>
          <p:cNvPr id="4" name="Slide Number Placeholder 3"/>
          <p:cNvSpPr>
            <a:spLocks noGrp="1"/>
          </p:cNvSpPr>
          <p:nvPr>
            <p:ph type="sldNum" sz="quarter" idx="5"/>
          </p:nvPr>
        </p:nvSpPr>
        <p:spPr/>
        <p:txBody>
          <a:bodyPr/>
          <a:lstStyle/>
          <a:p>
            <a:fld id="{07B209EE-2ADB-4FD5-8ADA-1F029F6F8DA9}" type="slidenum">
              <a:rPr lang="en-US" smtClean="0"/>
              <a:t>1</a:t>
            </a:fld>
            <a:endParaRPr lang="en-US"/>
          </a:p>
        </p:txBody>
      </p:sp>
    </p:spTree>
    <p:extLst>
      <p:ext uri="{BB962C8B-B14F-4D97-AF65-F5344CB8AC3E}">
        <p14:creationId xmlns:p14="http://schemas.microsoft.com/office/powerpoint/2010/main" val="18018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408710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59129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40492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64AFB-A4F5-9C43-B224-A1EC82EDABF1}"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20109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tint val="82000"/>
                  </a:schemeClr>
                </a:solidFill>
              </a:defRPr>
            </a:lvl1pPr>
            <a:lvl2pPr marL="228600" indent="0">
              <a:buNone/>
              <a:defRPr sz="1000">
                <a:solidFill>
                  <a:schemeClr val="tx1">
                    <a:tint val="82000"/>
                  </a:schemeClr>
                </a:solidFill>
              </a:defRPr>
            </a:lvl2pPr>
            <a:lvl3pPr marL="457200" indent="0">
              <a:buNone/>
              <a:defRPr sz="900">
                <a:solidFill>
                  <a:schemeClr val="tx1">
                    <a:tint val="82000"/>
                  </a:schemeClr>
                </a:solidFill>
              </a:defRPr>
            </a:lvl3pPr>
            <a:lvl4pPr marL="685800" indent="0">
              <a:buNone/>
              <a:defRPr sz="800">
                <a:solidFill>
                  <a:schemeClr val="tx1">
                    <a:tint val="82000"/>
                  </a:schemeClr>
                </a:solidFill>
              </a:defRPr>
            </a:lvl4pPr>
            <a:lvl5pPr marL="914400" indent="0">
              <a:buNone/>
              <a:defRPr sz="800">
                <a:solidFill>
                  <a:schemeClr val="tx1">
                    <a:tint val="82000"/>
                  </a:schemeClr>
                </a:solidFill>
              </a:defRPr>
            </a:lvl5pPr>
            <a:lvl6pPr marL="1143000" indent="0">
              <a:buNone/>
              <a:defRPr sz="800">
                <a:solidFill>
                  <a:schemeClr val="tx1">
                    <a:tint val="82000"/>
                  </a:schemeClr>
                </a:solidFill>
              </a:defRPr>
            </a:lvl6pPr>
            <a:lvl7pPr marL="1371600" indent="0">
              <a:buNone/>
              <a:defRPr sz="800">
                <a:solidFill>
                  <a:schemeClr val="tx1">
                    <a:tint val="82000"/>
                  </a:schemeClr>
                </a:solidFill>
              </a:defRPr>
            </a:lvl7pPr>
            <a:lvl8pPr marL="1600200" indent="0">
              <a:buNone/>
              <a:defRPr sz="800">
                <a:solidFill>
                  <a:schemeClr val="tx1">
                    <a:tint val="82000"/>
                  </a:schemeClr>
                </a:solidFill>
              </a:defRPr>
            </a:lvl8pPr>
            <a:lvl9pPr marL="1828800" indent="0">
              <a:buNone/>
              <a:defRPr sz="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64AFB-A4F5-9C43-B224-A1EC82EDABF1}"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29837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564AFB-A4F5-9C43-B224-A1EC82EDABF1}"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84337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0"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564AFB-A4F5-9C43-B224-A1EC82EDABF1}"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39729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564AFB-A4F5-9C43-B224-A1EC82EDABF1}"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65193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4AFB-A4F5-9C43-B224-A1EC82EDABF1}"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59441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239554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9B564AFB-A4F5-9C43-B224-A1EC82EDABF1}"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F9F5-AA9C-0340-845F-EC40160E4B4E}" type="slidenum">
              <a:rPr lang="en-US" smtClean="0"/>
              <a:t>‹#›</a:t>
            </a:fld>
            <a:endParaRPr lang="en-US"/>
          </a:p>
        </p:txBody>
      </p:sp>
    </p:spTree>
    <p:extLst>
      <p:ext uri="{BB962C8B-B14F-4D97-AF65-F5344CB8AC3E}">
        <p14:creationId xmlns:p14="http://schemas.microsoft.com/office/powerpoint/2010/main" val="186880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dirty="0"/>
              <a:t>Click to edit Master title </a:t>
            </a:r>
            <a:r>
              <a:rPr lang="en-US" dirty="0" err="1"/>
              <a:t>stle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82000"/>
                  </a:schemeClr>
                </a:solidFill>
              </a:defRPr>
            </a:lvl1pPr>
          </a:lstStyle>
          <a:p>
            <a:fld id="{9B564AFB-A4F5-9C43-B224-A1EC82EDABF1}" type="datetimeFigureOut">
              <a:rPr lang="en-US" smtClean="0"/>
              <a:t>3/28/2025</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82000"/>
                  </a:schemeClr>
                </a:solidFill>
              </a:defRPr>
            </a:lvl1pPr>
          </a:lstStyle>
          <a:p>
            <a:fld id="{362CF9F5-AA9C-0340-845F-EC40160E4B4E}" type="slidenum">
              <a:rPr lang="en-US" smtClean="0"/>
              <a:t>‹#›</a:t>
            </a:fld>
            <a:endParaRPr lang="en-US"/>
          </a:p>
        </p:txBody>
      </p:sp>
      <p:grpSp>
        <p:nvGrpSpPr>
          <p:cNvPr id="9" name="Group 8">
            <a:extLst>
              <a:ext uri="{FF2B5EF4-FFF2-40B4-BE49-F238E27FC236}">
                <a16:creationId xmlns:a16="http://schemas.microsoft.com/office/drawing/2014/main" id="{987B8399-E8BE-A421-4FBA-B93F8ABADEF4}"/>
              </a:ext>
            </a:extLst>
          </p:cNvPr>
          <p:cNvGrpSpPr/>
          <p:nvPr userDrawn="1"/>
        </p:nvGrpSpPr>
        <p:grpSpPr>
          <a:xfrm>
            <a:off x="0" y="1"/>
            <a:ext cx="4572000" cy="1054099"/>
            <a:chOff x="0" y="1"/>
            <a:chExt cx="4572000" cy="1054099"/>
          </a:xfrm>
        </p:grpSpPr>
        <p:pic>
          <p:nvPicPr>
            <p:cNvPr id="8" name="Picture 7">
              <a:extLst>
                <a:ext uri="{FF2B5EF4-FFF2-40B4-BE49-F238E27FC236}">
                  <a16:creationId xmlns:a16="http://schemas.microsoft.com/office/drawing/2014/main" id="{C5FE3950-FA9C-CF0E-3EDE-A4AF23A96266}"/>
                </a:ext>
              </a:extLst>
            </p:cNvPr>
            <p:cNvPicPr>
              <a:picLocks noChangeAspect="1"/>
            </p:cNvPicPr>
            <p:nvPr userDrawn="1"/>
          </p:nvPicPr>
          <p:blipFill>
            <a:blip r:embed="rId13"/>
            <a:srcRect b="83531"/>
            <a:stretch/>
          </p:blipFill>
          <p:spPr>
            <a:xfrm>
              <a:off x="0" y="1"/>
              <a:ext cx="4572000" cy="1054099"/>
            </a:xfrm>
            <a:prstGeom prst="rect">
              <a:avLst/>
            </a:prstGeom>
          </p:spPr>
        </p:pic>
        <p:sp>
          <p:nvSpPr>
            <p:cNvPr id="7" name="Rectangle 6">
              <a:extLst>
                <a:ext uri="{FF2B5EF4-FFF2-40B4-BE49-F238E27FC236}">
                  <a16:creationId xmlns:a16="http://schemas.microsoft.com/office/drawing/2014/main" id="{F8D81EEF-99A5-0ABB-D814-FE919509085B}"/>
                </a:ext>
              </a:extLst>
            </p:cNvPr>
            <p:cNvSpPr/>
            <p:nvPr userDrawn="1"/>
          </p:nvSpPr>
          <p:spPr>
            <a:xfrm>
              <a:off x="3522133" y="173355"/>
              <a:ext cx="914400" cy="16743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636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ogo of a bear&#10;&#10;Description automatically generated">
            <a:extLst>
              <a:ext uri="{FF2B5EF4-FFF2-40B4-BE49-F238E27FC236}">
                <a16:creationId xmlns:a16="http://schemas.microsoft.com/office/drawing/2014/main" id="{72809DBF-C353-1E08-7EC2-6472E8AA4CB1}"/>
              </a:ext>
            </a:extLst>
          </p:cNvPr>
          <p:cNvPicPr>
            <a:picLocks noChangeAspect="1"/>
          </p:cNvPicPr>
          <p:nvPr/>
        </p:nvPicPr>
        <p:blipFill>
          <a:blip r:embed="rId3"/>
          <a:stretch>
            <a:fillRect/>
          </a:stretch>
        </p:blipFill>
        <p:spPr>
          <a:xfrm>
            <a:off x="3263900" y="4871258"/>
            <a:ext cx="1308100" cy="685698"/>
          </a:xfrm>
          <a:prstGeom prst="rect">
            <a:avLst/>
          </a:prstGeom>
        </p:spPr>
      </p:pic>
      <p:sp>
        <p:nvSpPr>
          <p:cNvPr id="6" name="TextBox 5">
            <a:extLst>
              <a:ext uri="{FF2B5EF4-FFF2-40B4-BE49-F238E27FC236}">
                <a16:creationId xmlns:a16="http://schemas.microsoft.com/office/drawing/2014/main" id="{D41030C6-4EDC-BF13-1BEF-D8CBC3FAFB7B}"/>
              </a:ext>
            </a:extLst>
          </p:cNvPr>
          <p:cNvSpPr txBox="1"/>
          <p:nvPr/>
        </p:nvSpPr>
        <p:spPr>
          <a:xfrm>
            <a:off x="157301" y="58603"/>
            <a:ext cx="2421164" cy="646331"/>
          </a:xfrm>
          <a:prstGeom prst="rect">
            <a:avLst/>
          </a:prstGeom>
          <a:noFill/>
        </p:spPr>
        <p:txBody>
          <a:bodyPr wrap="square" rtlCol="0">
            <a:spAutoFit/>
          </a:bodyPr>
          <a:lstStyle/>
          <a:p>
            <a:r>
              <a:rPr lang="en-US" sz="1800" b="1" dirty="0">
                <a:solidFill>
                  <a:schemeClr val="bg1"/>
                </a:solidFill>
                <a:effectLst/>
                <a:latin typeface="Aptos" panose="020B0004020202020204" pitchFamily="34" charset="0"/>
                <a:ea typeface="Aptos" panose="020B0004020202020204" pitchFamily="34" charset="0"/>
                <a:cs typeface="Aptos" panose="020B0004020202020204" pitchFamily="34" charset="0"/>
              </a:rPr>
              <a:t>Skin Team</a:t>
            </a:r>
            <a:r>
              <a:rPr lang="en-US" b="1" dirty="0">
                <a:solidFill>
                  <a:schemeClr val="bg1"/>
                </a:solidFill>
                <a:latin typeface="Aptos" panose="020B0004020202020204" pitchFamily="34" charset="0"/>
                <a:ea typeface="Aptos" panose="020B0004020202020204" pitchFamily="34" charset="0"/>
                <a:cs typeface="Aptos" panose="020B0004020202020204" pitchFamily="34" charset="0"/>
              </a:rPr>
              <a:t> Introduction Course</a:t>
            </a:r>
            <a:endParaRPr lang="en-US" sz="1600" b="1" dirty="0">
              <a:solidFill>
                <a:schemeClr val="bg1"/>
              </a:solidFill>
              <a:effectLst/>
              <a:latin typeface="Century Gothic" panose="020B0502020202020204" pitchFamily="34" charset="0"/>
            </a:endParaRPr>
          </a:p>
        </p:txBody>
      </p:sp>
      <p:sp>
        <p:nvSpPr>
          <p:cNvPr id="8" name="TextBox 7">
            <a:extLst>
              <a:ext uri="{FF2B5EF4-FFF2-40B4-BE49-F238E27FC236}">
                <a16:creationId xmlns:a16="http://schemas.microsoft.com/office/drawing/2014/main" id="{86B9B0C9-8368-1100-7433-E065600CE545}"/>
              </a:ext>
            </a:extLst>
          </p:cNvPr>
          <p:cNvSpPr txBox="1"/>
          <p:nvPr/>
        </p:nvSpPr>
        <p:spPr>
          <a:xfrm>
            <a:off x="2328361" y="1925796"/>
            <a:ext cx="2110443" cy="553998"/>
          </a:xfrm>
          <a:prstGeom prst="rect">
            <a:avLst/>
          </a:prstGeom>
          <a:noFill/>
        </p:spPr>
        <p:txBody>
          <a:bodyPr wrap="square" rtlCol="0">
            <a:spAutoFit/>
          </a:bodyPr>
          <a:lstStyle/>
          <a:p>
            <a:pPr marL="0" marR="0" indent="0" algn="l" defTabSz="1018824" rtl="0" eaLnBrk="1" fontAlgn="auto" latinLnBrk="0" hangingPunct="1">
              <a:spcBef>
                <a:spcPts val="0"/>
              </a:spcBef>
              <a:spcAft>
                <a:spcPts val="0"/>
              </a:spcAft>
              <a:buClrTx/>
              <a:buSzTx/>
              <a:buFontTx/>
              <a:buNone/>
              <a:tabLst/>
              <a:defRPr/>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Target Audience: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Registered Nurses who are new to the Children’s National Skin Team</a:t>
            </a:r>
            <a:endParaRPr lang="en-US" sz="1000" i="0" u="none" strike="noStrike" kern="1200" baseline="0" dirty="0">
              <a:solidFill>
                <a:srgbClr val="415569"/>
              </a:solidFill>
              <a:latin typeface="Century Gothic" panose="020B0502020202020204" pitchFamily="34" charset="0"/>
            </a:endParaRPr>
          </a:p>
        </p:txBody>
      </p:sp>
      <p:sp>
        <p:nvSpPr>
          <p:cNvPr id="10" name="TextBox 9">
            <a:extLst>
              <a:ext uri="{FF2B5EF4-FFF2-40B4-BE49-F238E27FC236}">
                <a16:creationId xmlns:a16="http://schemas.microsoft.com/office/drawing/2014/main" id="{194E48A2-8F2A-11A7-30DF-E3431977E1AA}"/>
              </a:ext>
            </a:extLst>
          </p:cNvPr>
          <p:cNvSpPr txBox="1"/>
          <p:nvPr/>
        </p:nvSpPr>
        <p:spPr>
          <a:xfrm>
            <a:off x="291174" y="3419343"/>
            <a:ext cx="4017675" cy="1733808"/>
          </a:xfrm>
          <a:prstGeom prst="rect">
            <a:avLst/>
          </a:prstGeom>
          <a:noFill/>
        </p:spPr>
        <p:txBody>
          <a:bodyPr wrap="square" rtlCol="0">
            <a:spAutoFit/>
          </a:bodyPr>
          <a:lstStyle/>
          <a:p>
            <a:pPr rtl="0">
              <a:spcAft>
                <a:spcPts val="500"/>
              </a:spcAft>
            </a:pP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Learning Objectives: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link skin pathophysiology concepts to their role in pressure injury development</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apply evidence-based strategies for the treatment of pressure injuries and wounds.</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interpret pressure injury data using the </a:t>
            </a:r>
            <a:r>
              <a:rPr lang="en-US" sz="1000" dirty="0" err="1">
                <a:solidFill>
                  <a:srgbClr val="415569"/>
                </a:solidFill>
                <a:latin typeface="Century Gothic" panose="020B0502020202020204" pitchFamily="34" charset="0"/>
              </a:rPr>
              <a:t>NDNQI</a:t>
            </a:r>
            <a:r>
              <a:rPr lang="en-US" sz="1000" dirty="0">
                <a:solidFill>
                  <a:srgbClr val="415569"/>
                </a:solidFill>
                <a:latin typeface="Century Gothic" panose="020B0502020202020204" pitchFamily="34" charset="0"/>
              </a:rPr>
              <a:t> data collection framework.</a:t>
            </a:r>
          </a:p>
          <a:p>
            <a:pPr marL="171450" indent="-171450">
              <a:spcAft>
                <a:spcPts val="500"/>
              </a:spcAft>
              <a:buFont typeface="Arial" panose="020B0604020202020204" pitchFamily="34" charset="0"/>
              <a:buChar char="•"/>
            </a:pPr>
            <a:r>
              <a:rPr lang="en-US" sz="1000" dirty="0">
                <a:solidFill>
                  <a:srgbClr val="415569"/>
                </a:solidFill>
                <a:latin typeface="Century Gothic" panose="020B0502020202020204" pitchFamily="34" charset="0"/>
              </a:rPr>
              <a:t>Participants will become familiar with resources at CNH that support Pressure Injury prevention. </a:t>
            </a:r>
          </a:p>
        </p:txBody>
      </p:sp>
      <p:sp>
        <p:nvSpPr>
          <p:cNvPr id="11" name="TextBox 10">
            <a:extLst>
              <a:ext uri="{FF2B5EF4-FFF2-40B4-BE49-F238E27FC236}">
                <a16:creationId xmlns:a16="http://schemas.microsoft.com/office/drawing/2014/main" id="{05442D67-D8F0-EE74-7583-FEE9FF17AE03}"/>
              </a:ext>
            </a:extLst>
          </p:cNvPr>
          <p:cNvSpPr txBox="1"/>
          <p:nvPr/>
        </p:nvSpPr>
        <p:spPr>
          <a:xfrm>
            <a:off x="291174" y="2660066"/>
            <a:ext cx="4127408" cy="630942"/>
          </a:xfrm>
          <a:prstGeom prst="rect">
            <a:avLst/>
          </a:prstGeom>
          <a:noFill/>
        </p:spPr>
        <p:txBody>
          <a:bodyPr wrap="square" rtlCol="0">
            <a:spAutoFit/>
          </a:bodyPr>
          <a:lstStyle/>
          <a:p>
            <a:pPr marL="0" marR="0" indent="0" defTabSz="1018824" rtl="0" eaLnBrk="1" fontAlgn="auto" latinLnBrk="0" hangingPunct="1">
              <a:spcBef>
                <a:spcPts val="0"/>
              </a:spcBef>
              <a:spcAft>
                <a:spcPts val="600"/>
              </a:spcAft>
              <a:buClrTx/>
              <a:buSzTx/>
              <a:buFontTx/>
              <a:buNone/>
              <a:tabLst/>
              <a:defRPr/>
            </a:pP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a:t>
            </a:r>
            <a:r>
              <a:rPr lang="en-US" sz="1000" b="1" i="0" u="none" strike="noStrike" kern="1200" baseline="0" dirty="0">
                <a:solidFill>
                  <a:srgbClr val="CC2032"/>
                </a:solidFill>
                <a:latin typeface="Century Gothic" panose="020B0502020202020204" pitchFamily="34" charset="0"/>
                <a:ea typeface="Sharp Sans Display No1 Semibold" pitchFamily="50" charset="0"/>
                <a:cs typeface="Sharp Sans Display No1 Semibold" pitchFamily="50" charset="0"/>
              </a:rPr>
              <a:t>claim credit</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 text SMS code provided during your session</a:t>
            </a: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 </a:t>
            </a:r>
            <a:r>
              <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to 301-273-7643</a:t>
            </a:r>
          </a:p>
          <a:p>
            <a:pPr marL="0" marR="0" indent="0" defTabSz="1018824" rtl="0" eaLnBrk="1" fontAlgn="auto" latinLnBrk="0" hangingPunct="1">
              <a:spcBef>
                <a:spcPts val="0"/>
              </a:spcBef>
              <a:spcAft>
                <a:spcPts val="600"/>
              </a:spcAft>
              <a:buClrTx/>
              <a:buSzTx/>
              <a:buFontTx/>
              <a:buNone/>
              <a:tabLst/>
              <a:defRPr/>
            </a:pPr>
            <a:r>
              <a:rPr lang="en-US" sz="1000" dirty="0">
                <a:solidFill>
                  <a:srgbClr val="415569"/>
                </a:solidFill>
                <a:latin typeface="Century Gothic" panose="020B0502020202020204" pitchFamily="34" charset="0"/>
                <a:ea typeface="Sharp Sans Display No1 Semibold" pitchFamily="50" charset="0"/>
                <a:cs typeface="Sharp Sans Display No1 Semibold" pitchFamily="50" charset="0"/>
              </a:rPr>
              <a:t>Or enter the code at ce.childrenational.org/code</a:t>
            </a:r>
            <a:endParaRPr lang="en-US" sz="1000"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16" name="Заголовок 5">
            <a:extLst>
              <a:ext uri="{FF2B5EF4-FFF2-40B4-BE49-F238E27FC236}">
                <a16:creationId xmlns:a16="http://schemas.microsoft.com/office/drawing/2014/main" id="{626DD648-2A33-2A53-A701-ABD5A1DC4459}"/>
              </a:ext>
            </a:extLst>
          </p:cNvPr>
          <p:cNvSpPr txBox="1">
            <a:spLocks/>
          </p:cNvSpPr>
          <p:nvPr/>
        </p:nvSpPr>
        <p:spPr>
          <a:xfrm>
            <a:off x="272702" y="1138372"/>
            <a:ext cx="3296934" cy="997176"/>
          </a:xfrm>
          <a:prstGeom prst="rect">
            <a:avLst/>
          </a:prstGeom>
        </p:spPr>
        <p:txBody>
          <a:bodyPr vert="horz" lIns="91440" tIns="45720" rIns="91440" bIns="45720" rtlCol="0" anchor="t">
            <a:noAutofit/>
          </a:bodyPr>
          <a:lstStyle>
            <a:lvl1pPr algn="l" defTabSz="777240" rtl="0" eaLnBrk="1" latinLnBrk="0" hangingPunct="1">
              <a:lnSpc>
                <a:spcPct val="80000"/>
              </a:lnSpc>
              <a:spcBef>
                <a:spcPct val="0"/>
              </a:spcBef>
              <a:buNone/>
              <a:defRPr lang="en-US" sz="4800" b="0" kern="1200" dirty="0">
                <a:solidFill>
                  <a:schemeClr val="bg2"/>
                </a:solidFill>
                <a:latin typeface="Sharp Sans Display No1 Semibold" pitchFamily="50" charset="0"/>
                <a:ea typeface="Sharp Sans Display No1 Semibold" pitchFamily="50" charset="0"/>
                <a:cs typeface="Sharp Sans Display No1 Semibold" pitchFamily="50" charset="0"/>
              </a:defRPr>
            </a:lvl1pPr>
          </a:lstStyle>
          <a:p>
            <a:pPr>
              <a:lnSpc>
                <a:spcPct val="100000"/>
              </a:lnSpc>
            </a:pPr>
            <a:r>
              <a:rPr lang="en-US" sz="1200" b="1" u="sng" dirty="0">
                <a:solidFill>
                  <a:schemeClr val="tx2">
                    <a:lumMod val="90000"/>
                    <a:lumOff val="10000"/>
                  </a:schemeClr>
                </a:solidFill>
                <a:latin typeface="Century Gothic" panose="020B0502020202020204" pitchFamily="34" charset="0"/>
              </a:rPr>
              <a:t>Speakers:</a:t>
            </a:r>
          </a:p>
          <a:p>
            <a:pPr>
              <a:lnSpc>
                <a:spcPct val="100000"/>
              </a:lnSpc>
            </a:pPr>
            <a:r>
              <a:rPr lang="en-US" sz="1200" b="1" dirty="0">
                <a:solidFill>
                  <a:srgbClr val="415569"/>
                </a:solidFill>
                <a:latin typeface="Century Gothic" panose="020B0502020202020204" pitchFamily="34" charset="0"/>
              </a:rPr>
              <a:t> </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Laura Welch, BSN, RN,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CWON</a:t>
            </a:r>
            <a:r>
              <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 NPD-BC, </a:t>
            </a:r>
            <a:r>
              <a:rPr lang="en-US" sz="1100" b="1" dirty="0" err="1">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 Sarah Hamilton, BSN, RN, </a:t>
            </a:r>
            <a:r>
              <a:rPr lang="en-US" sz="1100" b="1" dirty="0" err="1">
                <a:solidFill>
                  <a:schemeClr val="tx2">
                    <a:lumMod val="90000"/>
                    <a:lumOff val="10000"/>
                  </a:schemeClr>
                </a:solidFill>
                <a:latin typeface="Century Gothic" panose="020B0502020202020204" pitchFamily="34" charset="0"/>
                <a:ea typeface="Aptos" panose="020B0004020202020204" pitchFamily="34" charset="0"/>
                <a:cs typeface="Aptos" panose="020B0004020202020204" pitchFamily="34" charset="0"/>
              </a:rPr>
              <a:t>CPN</a:t>
            </a:r>
            <a:endParaRPr lang="en-US" sz="1100" b="1"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a:p>
            <a:pPr>
              <a:lnSpc>
                <a:spcPct val="100000"/>
              </a:lnSpc>
            </a:pPr>
            <a:r>
              <a:rPr lang="en-US" sz="1100" b="1" dirty="0">
                <a:solidFill>
                  <a:schemeClr val="tx2">
                    <a:lumMod val="90000"/>
                    <a:lumOff val="10000"/>
                  </a:schemeClr>
                </a:solidFill>
                <a:latin typeface="Century Gothic" panose="020B0502020202020204" pitchFamily="34" charset="0"/>
              </a:rPr>
              <a:t> </a:t>
            </a:r>
            <a:endParaRPr lang="en-US" sz="1100" dirty="0">
              <a:solidFill>
                <a:schemeClr val="tx2">
                  <a:lumMod val="90000"/>
                  <a:lumOff val="10000"/>
                </a:schemeClr>
              </a:solidFill>
              <a:effectLst/>
              <a:latin typeface="Century Gothic" panose="020B0502020202020204" pitchFamily="34" charset="0"/>
              <a:ea typeface="Aptos" panose="020B0004020202020204" pitchFamily="34" charset="0"/>
              <a:cs typeface="Aptos" panose="020B0004020202020204" pitchFamily="34" charset="0"/>
            </a:endParaRPr>
          </a:p>
        </p:txBody>
      </p:sp>
      <p:sp>
        <p:nvSpPr>
          <p:cNvPr id="17" name="TextBox 16">
            <a:extLst>
              <a:ext uri="{FF2B5EF4-FFF2-40B4-BE49-F238E27FC236}">
                <a16:creationId xmlns:a16="http://schemas.microsoft.com/office/drawing/2014/main" id="{FE133FDB-56F1-7C3F-333A-6262BC9BDDB8}"/>
              </a:ext>
            </a:extLst>
          </p:cNvPr>
          <p:cNvSpPr txBox="1"/>
          <p:nvPr/>
        </p:nvSpPr>
        <p:spPr>
          <a:xfrm>
            <a:off x="65840" y="5650446"/>
            <a:ext cx="3747602" cy="707886"/>
          </a:xfrm>
          <a:prstGeom prst="rect">
            <a:avLst/>
          </a:prstGeom>
          <a:noFill/>
        </p:spPr>
        <p:txBody>
          <a:bodyPr wrap="square" rtlCol="0">
            <a:spAutoFit/>
          </a:bodyPr>
          <a:lstStyle/>
          <a:p>
            <a:pPr rtl="0">
              <a:spcAft>
                <a:spcPts val="600"/>
              </a:spcAft>
            </a:pPr>
            <a:r>
              <a:rPr lang="en-US" sz="500" b="1" dirty="0">
                <a:solidFill>
                  <a:srgbClr val="415569"/>
                </a:solidFill>
                <a:latin typeface="Century Gothic" panose="020B0502020202020204" pitchFamily="34" charset="0"/>
                <a:ea typeface="Sharp Sans Display No1 Semibold" pitchFamily="50" charset="0"/>
                <a:cs typeface="Sharp Sans Display No1 Semibold" pitchFamily="50" charset="0"/>
              </a:rPr>
              <a:t>Joint Accreditation: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In support of improving patient care, this activity has been planned and implemented by Children’s National Hospital. Children’s National Hospital is jointly accredited by the Accreditation Council for Continuing Medical Education (ACCME), the Accreditation Council for Pharmacy Education (ACPE), and the American Nurses Credentialing Center (ANCC), to provide continuing education for the healthcare team.  Children’s National Hospital Accreditation Provider#</a:t>
            </a:r>
            <a:r>
              <a:rPr lang="en-US" sz="500" dirty="0">
                <a:solidFill>
                  <a:srgbClr val="415569"/>
                </a:solidFill>
                <a:effectLst/>
                <a:latin typeface="Century Gothic" panose="020B0502020202020204" pitchFamily="34" charset="0"/>
                <a:ea typeface="Calibri" panose="020F0502020204030204" pitchFamily="34" charset="0"/>
                <a:cs typeface="Times New Roman" panose="02020603050405020304" pitchFamily="18" charset="0"/>
              </a:rPr>
              <a:t> 4008362</a:t>
            </a:r>
          </a:p>
          <a:p>
            <a:pPr>
              <a:spcAft>
                <a:spcPts val="200"/>
              </a:spcAft>
            </a:pPr>
            <a:r>
              <a:rPr lang="en-US" sz="500" b="1"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ANCC Credit Designation Statement: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Children’s National Hospital designates this activity for a maximum of </a:t>
            </a:r>
            <a:r>
              <a:rPr lang="en-US" sz="500" dirty="0">
                <a:solidFill>
                  <a:srgbClr val="415569"/>
                </a:solidFill>
                <a:effectLst/>
                <a:highlight>
                  <a:srgbClr val="FFFF00"/>
                </a:highlight>
                <a:latin typeface="Century Gothic" panose="020B0502020202020204" pitchFamily="34" charset="0"/>
                <a:ea typeface="Calibri" panose="020F0502020204030204" pitchFamily="34" charset="0"/>
                <a:cs typeface="Aptos" panose="020B0004020202020204" pitchFamily="34" charset="0"/>
              </a:rPr>
              <a:t>1.5 </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L</a:t>
            </a:r>
            <a:r>
              <a:rPr lang="en-US" sz="500" dirty="0">
                <a:solidFill>
                  <a:srgbClr val="415569"/>
                </a:solidFill>
                <a:latin typeface="Century Gothic" panose="020B0502020202020204" pitchFamily="34" charset="0"/>
                <a:ea typeface="Calibri" panose="020F0502020204030204" pitchFamily="34" charset="0"/>
                <a:cs typeface="Aptos" panose="020B0004020202020204" pitchFamily="34" charset="0"/>
              </a:rPr>
              <a:t>ive</a:t>
            </a:r>
            <a:r>
              <a:rPr lang="en-US" sz="500" dirty="0">
                <a:solidFill>
                  <a:srgbClr val="415569"/>
                </a:solidFill>
                <a:effectLst/>
                <a:latin typeface="Century Gothic" panose="020B0502020202020204" pitchFamily="34" charset="0"/>
                <a:ea typeface="Calibri" panose="020F0502020204030204" pitchFamily="34" charset="0"/>
                <a:cs typeface="Aptos" panose="020B0004020202020204" pitchFamily="34" charset="0"/>
              </a:rPr>
              <a:t> ANCC contact hours. </a:t>
            </a:r>
          </a:p>
        </p:txBody>
      </p:sp>
      <p:pic>
        <p:nvPicPr>
          <p:cNvPr id="18" name="Picture 2">
            <a:extLst>
              <a:ext uri="{FF2B5EF4-FFF2-40B4-BE49-F238E27FC236}">
                <a16:creationId xmlns:a16="http://schemas.microsoft.com/office/drawing/2014/main" id="{74232733-9D37-C7E6-25C3-E26AB1241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356" y="5861327"/>
            <a:ext cx="589448" cy="4059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A48671D-D742-27DC-F60B-E748826A6BCD}"/>
              </a:ext>
            </a:extLst>
          </p:cNvPr>
          <p:cNvSpPr txBox="1"/>
          <p:nvPr/>
        </p:nvSpPr>
        <p:spPr>
          <a:xfrm>
            <a:off x="291174" y="1908896"/>
            <a:ext cx="1989607" cy="600164"/>
          </a:xfrm>
          <a:prstGeom prst="rect">
            <a:avLst/>
          </a:prstGeom>
          <a:noFill/>
        </p:spPr>
        <p:txBody>
          <a:bodyPr wrap="square">
            <a:spAutoFit/>
          </a:bodyPr>
          <a:lstStyle/>
          <a:p>
            <a:pPr marL="0" marR="0" indent="0" defTabSz="1018824" rtl="0" eaLnBrk="1" fontAlgn="auto" latinLnBrk="0" hangingPunct="1">
              <a:spcBef>
                <a:spcPts val="0"/>
              </a:spcBef>
              <a:spcAft>
                <a:spcPts val="0"/>
              </a:spcAft>
              <a:buClrTx/>
              <a:buSzTx/>
              <a:buFontTx/>
              <a:buNone/>
              <a:tabLst/>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April 9, 2025</a:t>
            </a:r>
          </a:p>
          <a:p>
            <a:pPr defTabSz="1018824">
              <a:defRPr/>
            </a:pPr>
            <a:r>
              <a:rPr lang="en-US" sz="1100" b="1" i="0" u="none" strike="noStrike" kern="1200" baseline="0" dirty="0">
                <a:solidFill>
                  <a:srgbClr val="C00000"/>
                </a:solidFill>
                <a:latin typeface="Century Gothic" panose="020B0502020202020204" pitchFamily="34" charset="0"/>
                <a:ea typeface="Sharp Sans Display No1 Semibold" pitchFamily="50" charset="0"/>
                <a:cs typeface="Sharp Sans Display No1 Semibold" pitchFamily="50" charset="0"/>
              </a:rPr>
              <a:t>1:00 – 3:00 pm</a:t>
            </a:r>
            <a:b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br>
            <a:r>
              <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rPr>
              <a:t>Join on </a:t>
            </a:r>
            <a:r>
              <a:rPr lang="en-US" sz="1100" b="1" dirty="0">
                <a:solidFill>
                  <a:srgbClr val="415569"/>
                </a:solidFill>
                <a:latin typeface="Century Gothic" panose="020B0502020202020204" pitchFamily="34" charset="0"/>
                <a:ea typeface="Sharp Sans Display No1 Semibold" pitchFamily="50" charset="0"/>
                <a:cs typeface="Sharp Sans Display No1 Semibold" pitchFamily="50" charset="0"/>
              </a:rPr>
              <a:t>Teams</a:t>
            </a:r>
            <a:endParaRPr lang="en-US" sz="1100" b="1" i="0" u="none" strike="noStrike" kern="1200" baseline="0" dirty="0">
              <a:solidFill>
                <a:srgbClr val="415569"/>
              </a:solidFill>
              <a:latin typeface="Century Gothic" panose="020B0502020202020204" pitchFamily="34" charset="0"/>
              <a:ea typeface="Sharp Sans Display No1 Semibold" pitchFamily="50" charset="0"/>
              <a:cs typeface="Sharp Sans Display No1 Semibold" pitchFamily="50" charset="0"/>
            </a:endParaRPr>
          </a:p>
        </p:txBody>
      </p:sp>
      <p:sp>
        <p:nvSpPr>
          <p:cNvPr id="20" name="Rectangle 19">
            <a:extLst>
              <a:ext uri="{FF2B5EF4-FFF2-40B4-BE49-F238E27FC236}">
                <a16:creationId xmlns:a16="http://schemas.microsoft.com/office/drawing/2014/main" id="{61725D03-A5C7-17E7-3829-9EC8BC977330}"/>
              </a:ext>
            </a:extLst>
          </p:cNvPr>
          <p:cNvSpPr/>
          <p:nvPr/>
        </p:nvSpPr>
        <p:spPr>
          <a:xfrm>
            <a:off x="0" y="5470546"/>
            <a:ext cx="4572000" cy="92860"/>
          </a:xfrm>
          <a:prstGeom prst="rect">
            <a:avLst/>
          </a:prstGeom>
          <a:solidFill>
            <a:srgbClr val="CC20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0A6B115-2CCE-1D76-4421-1C64F3BE883B}"/>
              </a:ext>
            </a:extLst>
          </p:cNvPr>
          <p:cNvPicPr>
            <a:picLocks noChangeAspect="1"/>
          </p:cNvPicPr>
          <p:nvPr/>
        </p:nvPicPr>
        <p:blipFill>
          <a:blip r:embed="rId5"/>
          <a:stretch>
            <a:fillRect/>
          </a:stretch>
        </p:blipFill>
        <p:spPr>
          <a:xfrm>
            <a:off x="3665917" y="993004"/>
            <a:ext cx="701962" cy="869733"/>
          </a:xfrm>
          <a:prstGeom prst="ellipse">
            <a:avLst/>
          </a:prstGeom>
          <a:ln w="19050" cap="rnd">
            <a:solidFill>
              <a:srgbClr val="333333"/>
            </a:solidFill>
          </a:ln>
          <a:effectLst/>
        </p:spPr>
      </p:pic>
    </p:spTree>
    <p:extLst>
      <p:ext uri="{BB962C8B-B14F-4D97-AF65-F5344CB8AC3E}">
        <p14:creationId xmlns:p14="http://schemas.microsoft.com/office/powerpoint/2010/main" val="297094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1456</TotalTime>
  <Words>233</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Suffredini, Christine</dc:creator>
  <cp:lastModifiedBy>Welch, Laura</cp:lastModifiedBy>
  <cp:revision>20</cp:revision>
  <dcterms:created xsi:type="dcterms:W3CDTF">2024-06-12T15:35:21Z</dcterms:created>
  <dcterms:modified xsi:type="dcterms:W3CDTF">2025-03-28T11:46:43Z</dcterms:modified>
</cp:coreProperties>
</file>